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Average"/>
      <p:regular r:id="rId40"/>
    </p:embeddedFont>
    <p:embeddedFont>
      <p:font typeface="Oswald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verage-regular.fntdata"/><Relationship Id="rId20" Type="http://schemas.openxmlformats.org/officeDocument/2006/relationships/slide" Target="slides/slide15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5c8bbb6e5_1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5c8bbb6e5_1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5c8bbb6e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5c8bbb6e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5c8bbb6e5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5c8bbb6e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c3eb5839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c3eb5839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5c8bbb6e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5c8bbb6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c1d120a1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c1d120a1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5d15a32f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5d15a32f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c1d120a17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c1d120a17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5c8bbb6e5_1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5c8bbb6e5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c1d120a17_3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c1d120a17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5c8bbb6e5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5c8bbb6e5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c1d120a17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c1d120a1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c4774f31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c4774f31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c339c36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6c339c36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75d15a32f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75d15a32f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75d15a32f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75d15a32f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6c1d120a1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6c1d120a1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6c1d120a17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6c1d120a17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6c2805e41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6c2805e41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c2805e41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c2805e41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6c2805e4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6c2805e4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5c8bbb6e5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5c8bbb6e5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6c4202fc7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6c4202fc7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c2805e41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c2805e41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 candidates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6c1d120a17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6c1d120a17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6c2805e41b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6c2805e41b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6c2805e41b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6c2805e41b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related to candidate list: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Abstaining to avoid high inaccuracy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Cascading error when not present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too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  using word embeddings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5c8bbb6e5_1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5c8bbb6e5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5d15a32f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5d15a32f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5d15a32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5d15a32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c3eb58393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c3eb58393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5c8bbb6e5_1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5c8bbb6e5_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c1d120a1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c1d120a1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24.jpg"/><Relationship Id="rId5" Type="http://schemas.openxmlformats.org/officeDocument/2006/relationships/image" Target="../media/image1.jpg"/><Relationship Id="rId6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Named Entity Disambiguation Boosted with Knowledge Graphs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4"/>
            <a:ext cx="7801500" cy="1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Lin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Shane Ong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Cory Williams</a:t>
            </a:r>
            <a:br>
              <a:rPr lang="en"/>
            </a:br>
            <a:r>
              <a:rPr lang="en"/>
              <a:t>Matteo Zhang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NER</a:t>
            </a:r>
            <a:endParaRPr/>
          </a:p>
        </p:txBody>
      </p:sp>
      <p:sp>
        <p:nvSpPr>
          <p:cNvPr id="291" name="Google Shape;29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(and classify) named entity mentions with spaCy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spaCy NER uses a single layer NN with feature engineering</a:t>
            </a:r>
            <a:endParaRPr/>
          </a:p>
        </p:txBody>
      </p:sp>
      <p:pic>
        <p:nvPicPr>
          <p:cNvPr id="292" name="Google Shape;2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07" y="2911925"/>
            <a:ext cx="8396781" cy="16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Candidate Selection</a:t>
            </a:r>
            <a:endParaRPr/>
          </a:p>
        </p:txBody>
      </p:sp>
      <p:sp>
        <p:nvSpPr>
          <p:cNvPr id="298" name="Google Shape;29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identified entity, select a candidate group of possible entities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623" y="2219050"/>
            <a:ext cx="4160676" cy="282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23"/>
          <p:cNvGrpSpPr/>
          <p:nvPr/>
        </p:nvGrpSpPr>
        <p:grpSpPr>
          <a:xfrm>
            <a:off x="421550" y="2602525"/>
            <a:ext cx="3335400" cy="2093775"/>
            <a:chOff x="421550" y="2602525"/>
            <a:chExt cx="3335400" cy="2093775"/>
          </a:xfrm>
        </p:grpSpPr>
        <p:sp>
          <p:nvSpPr>
            <p:cNvPr id="301" name="Google Shape;301;p23"/>
            <p:cNvSpPr txBox="1"/>
            <p:nvPr/>
          </p:nvSpPr>
          <p:spPr>
            <a:xfrm>
              <a:off x="780050" y="3632800"/>
              <a:ext cx="2618400" cy="10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“President </a:t>
              </a:r>
              <a:r>
                <a:rPr lang="en" sz="1800">
                  <a:solidFill>
                    <a:srgbClr val="00FFFF"/>
                  </a:solidFill>
                  <a:latin typeface="Average"/>
                  <a:ea typeface="Average"/>
                  <a:cs typeface="Average"/>
                  <a:sym typeface="Average"/>
                </a:rPr>
                <a:t>Ford</a:t>
              </a:r>
              <a:r>
                <a:rPr lang="en" sz="18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 granted a pardon to former President </a:t>
              </a:r>
              <a:r>
                <a:rPr lang="en" sz="1800">
                  <a:solidFill>
                    <a:srgbClr val="00FFFF"/>
                  </a:solidFill>
                  <a:latin typeface="Average"/>
                  <a:ea typeface="Average"/>
                  <a:cs typeface="Average"/>
                  <a:sym typeface="Average"/>
                </a:rPr>
                <a:t>Nixon</a:t>
              </a:r>
              <a:r>
                <a:rPr lang="en" sz="18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”</a:t>
              </a:r>
              <a:endPara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02" name="Google Shape;302;p23"/>
            <p:cNvSpPr txBox="1"/>
            <p:nvPr/>
          </p:nvSpPr>
          <p:spPr>
            <a:xfrm>
              <a:off x="421550" y="2602525"/>
              <a:ext cx="8385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Henry Ford</a:t>
              </a:r>
              <a:endParaRPr sz="1200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03" name="Google Shape;303;p23"/>
            <p:cNvSpPr txBox="1"/>
            <p:nvPr/>
          </p:nvSpPr>
          <p:spPr>
            <a:xfrm>
              <a:off x="1523000" y="2602525"/>
              <a:ext cx="11325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Ford Motor Company</a:t>
              </a:r>
              <a:endParaRPr sz="1200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04" name="Google Shape;304;p23"/>
            <p:cNvSpPr txBox="1"/>
            <p:nvPr/>
          </p:nvSpPr>
          <p:spPr>
            <a:xfrm>
              <a:off x="2918450" y="2602525"/>
              <a:ext cx="8385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Gerald Ford</a:t>
              </a:r>
              <a:endParaRPr sz="1200"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305" name="Google Shape;305;p23"/>
            <p:cNvCxnSpPr>
              <a:stCxn id="302" idx="2"/>
              <a:endCxn id="301" idx="0"/>
            </p:cNvCxnSpPr>
            <p:nvPr/>
          </p:nvCxnSpPr>
          <p:spPr>
            <a:xfrm flipH="1" rot="-5400000">
              <a:off x="1181300" y="2724625"/>
              <a:ext cx="567600" cy="1248600"/>
            </a:xfrm>
            <a:prstGeom prst="curved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23"/>
            <p:cNvCxnSpPr>
              <a:stCxn id="303" idx="2"/>
              <a:endCxn id="301" idx="0"/>
            </p:cNvCxnSpPr>
            <p:nvPr/>
          </p:nvCxnSpPr>
          <p:spPr>
            <a:xfrm flipH="1" rot="-5400000">
              <a:off x="1832600" y="3375475"/>
              <a:ext cx="513900" cy="600"/>
            </a:xfrm>
            <a:prstGeom prst="curved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" name="Google Shape;307;p23"/>
            <p:cNvCxnSpPr>
              <a:stCxn id="304" idx="2"/>
              <a:endCxn id="301" idx="0"/>
            </p:cNvCxnSpPr>
            <p:nvPr/>
          </p:nvCxnSpPr>
          <p:spPr>
            <a:xfrm rot="5400000">
              <a:off x="2429750" y="2724775"/>
              <a:ext cx="567600" cy="1248300"/>
            </a:xfrm>
            <a:prstGeom prst="curved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Candidate Selection</a:t>
            </a:r>
            <a:endParaRPr/>
          </a:p>
        </p:txBody>
      </p:sp>
      <p:sp>
        <p:nvSpPr>
          <p:cNvPr id="313" name="Google Shape;31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Anchor Text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4"/>
          <p:cNvSpPr txBox="1"/>
          <p:nvPr/>
        </p:nvSpPr>
        <p:spPr>
          <a:xfrm>
            <a:off x="6687650" y="2437800"/>
            <a:ext cx="261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“</a:t>
            </a:r>
            <a:r>
              <a:rPr lang="en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Ford</a:t>
            </a: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served as the 40th ...”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5" name="Google Shape;315;p24"/>
          <p:cNvSpPr txBox="1"/>
          <p:nvPr/>
        </p:nvSpPr>
        <p:spPr>
          <a:xfrm>
            <a:off x="6036200" y="1359425"/>
            <a:ext cx="11325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Ford Motor Company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6" name="Google Shape;316;p24"/>
          <p:cNvSpPr txBox="1"/>
          <p:nvPr/>
        </p:nvSpPr>
        <p:spPr>
          <a:xfrm>
            <a:off x="7126850" y="1359425"/>
            <a:ext cx="8385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Gerald Ford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7" name="Google Shape;317;p24"/>
          <p:cNvSpPr txBox="1"/>
          <p:nvPr/>
        </p:nvSpPr>
        <p:spPr>
          <a:xfrm>
            <a:off x="5585950" y="2858100"/>
            <a:ext cx="23877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“</a:t>
            </a:r>
            <a:r>
              <a:rPr lang="en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Ford</a:t>
            </a: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was one of the first companies…”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18" name="Google Shape;318;p24"/>
          <p:cNvCxnSpPr>
            <a:stCxn id="317" idx="0"/>
            <a:endCxn id="315" idx="2"/>
          </p:cNvCxnSpPr>
          <p:nvPr/>
        </p:nvCxnSpPr>
        <p:spPr>
          <a:xfrm flipH="1" rot="5400000">
            <a:off x="6199900" y="2278200"/>
            <a:ext cx="982500" cy="17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24"/>
          <p:cNvCxnSpPr>
            <a:stCxn id="314" idx="0"/>
            <a:endCxn id="316" idx="2"/>
          </p:cNvCxnSpPr>
          <p:nvPr/>
        </p:nvCxnSpPr>
        <p:spPr>
          <a:xfrm flipH="1" rot="5400000">
            <a:off x="7463600" y="1904550"/>
            <a:ext cx="615900" cy="450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24"/>
          <p:cNvSpPr txBox="1"/>
          <p:nvPr/>
        </p:nvSpPr>
        <p:spPr>
          <a:xfrm>
            <a:off x="796175" y="2000700"/>
            <a:ext cx="2712000" cy="113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“President </a:t>
            </a:r>
            <a:r>
              <a:rPr lang="en" sz="180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Ford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granted a pardon to former President </a:t>
            </a:r>
            <a:r>
              <a:rPr lang="en" sz="180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Nixon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”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1" name="Google Shape;321;p24"/>
          <p:cNvSpPr txBox="1"/>
          <p:nvPr/>
        </p:nvSpPr>
        <p:spPr>
          <a:xfrm rot="-1652">
            <a:off x="7163051" y="1977592"/>
            <a:ext cx="12486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highlight>
                  <a:srgbClr val="D0E0E3"/>
                </a:highlight>
                <a:latin typeface="Average"/>
                <a:ea typeface="Average"/>
                <a:cs typeface="Average"/>
                <a:sym typeface="Average"/>
              </a:rPr>
              <a:t>Anchor Text</a:t>
            </a:r>
            <a:endParaRPr b="1" sz="1200" u="sng">
              <a:highlight>
                <a:srgbClr val="D0E0E3"/>
              </a:highlight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2" name="Google Shape;322;p24"/>
          <p:cNvSpPr txBox="1"/>
          <p:nvPr/>
        </p:nvSpPr>
        <p:spPr>
          <a:xfrm rot="-1652">
            <a:off x="5990651" y="2104542"/>
            <a:ext cx="12486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highlight>
                  <a:srgbClr val="D0E0E3"/>
                </a:highlight>
                <a:latin typeface="Average"/>
                <a:ea typeface="Average"/>
                <a:cs typeface="Average"/>
                <a:sym typeface="Average"/>
              </a:rPr>
              <a:t>Anchor Text</a:t>
            </a:r>
            <a:endParaRPr b="1" sz="1200" u="sng">
              <a:highlight>
                <a:srgbClr val="D0E0E3"/>
              </a:highlight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3" name="Google Shape;323;p24"/>
          <p:cNvSpPr txBox="1"/>
          <p:nvPr/>
        </p:nvSpPr>
        <p:spPr>
          <a:xfrm>
            <a:off x="3861488" y="2394450"/>
            <a:ext cx="23877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“</a:t>
            </a:r>
            <a:r>
              <a:rPr lang="en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Ford</a:t>
            </a: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was one of the pioneers…”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4" name="Google Shape;324;p24"/>
          <p:cNvSpPr txBox="1"/>
          <p:nvPr/>
        </p:nvSpPr>
        <p:spPr>
          <a:xfrm>
            <a:off x="4907150" y="1447950"/>
            <a:ext cx="1132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Henry Ford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25" name="Google Shape;325;p24"/>
          <p:cNvCxnSpPr>
            <a:stCxn id="323" idx="0"/>
            <a:endCxn id="324" idx="2"/>
          </p:cNvCxnSpPr>
          <p:nvPr/>
        </p:nvCxnSpPr>
        <p:spPr>
          <a:xfrm rot="-5400000">
            <a:off x="4945238" y="1866150"/>
            <a:ext cx="638400" cy="418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" name="Google Shape;326;p24"/>
          <p:cNvSpPr txBox="1"/>
          <p:nvPr/>
        </p:nvSpPr>
        <p:spPr>
          <a:xfrm rot="-1652">
            <a:off x="4640151" y="1921492"/>
            <a:ext cx="12486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highlight>
                  <a:srgbClr val="D0E0E3"/>
                </a:highlight>
                <a:latin typeface="Average"/>
                <a:ea typeface="Average"/>
                <a:cs typeface="Average"/>
                <a:sym typeface="Average"/>
              </a:rPr>
              <a:t>Anchor Text</a:t>
            </a:r>
            <a:endParaRPr b="1" sz="1200" u="sng">
              <a:highlight>
                <a:srgbClr val="D0E0E3"/>
              </a:highlight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7" name="Google Shape;327;p24"/>
          <p:cNvSpPr txBox="1"/>
          <p:nvPr/>
        </p:nvSpPr>
        <p:spPr>
          <a:xfrm>
            <a:off x="2076900" y="3810650"/>
            <a:ext cx="5232900" cy="7581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Candidate List 1</a:t>
            </a:r>
            <a:endParaRPr b="1" sz="1800" u="sng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Henry Ford, Ford Motor Company, Gerald Ford, ...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Candidate Selection</a:t>
            </a:r>
            <a:endParaRPr/>
          </a:p>
        </p:txBody>
      </p:sp>
      <p:sp>
        <p:nvSpPr>
          <p:cNvPr id="333" name="Google Shape;3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Jaccard Similarity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Estimated efficiently by locality-sensitive hashing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J(“Ford”, “Fjord”) = 5/6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625" y="1644425"/>
            <a:ext cx="2236250" cy="9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5"/>
          <p:cNvSpPr txBox="1"/>
          <p:nvPr/>
        </p:nvSpPr>
        <p:spPr>
          <a:xfrm>
            <a:off x="5931438" y="3111700"/>
            <a:ext cx="8385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Henry Ford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36" name="Google Shape;336;p25"/>
          <p:cNvCxnSpPr>
            <a:stCxn id="337" idx="2"/>
            <a:endCxn id="335" idx="0"/>
          </p:cNvCxnSpPr>
          <p:nvPr/>
        </p:nvCxnSpPr>
        <p:spPr>
          <a:xfrm rot="5400000">
            <a:off x="5878500" y="2234525"/>
            <a:ext cx="1349400" cy="4050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25"/>
          <p:cNvSpPr txBox="1"/>
          <p:nvPr/>
        </p:nvSpPr>
        <p:spPr>
          <a:xfrm>
            <a:off x="4679100" y="1017725"/>
            <a:ext cx="4153200" cy="744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“President </a:t>
            </a:r>
            <a:r>
              <a:rPr lang="en" sz="180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Ford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granted a pardon to former President </a:t>
            </a:r>
            <a:r>
              <a:rPr lang="en" sz="180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Nixon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”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38" name="Google Shape;338;p25"/>
          <p:cNvCxnSpPr>
            <a:stCxn id="337" idx="2"/>
            <a:endCxn id="339" idx="0"/>
          </p:cNvCxnSpPr>
          <p:nvPr/>
        </p:nvCxnSpPr>
        <p:spPr>
          <a:xfrm rot="5400000">
            <a:off x="5333550" y="1727375"/>
            <a:ext cx="1387200" cy="14571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" name="Google Shape;339;p25"/>
          <p:cNvSpPr txBox="1"/>
          <p:nvPr/>
        </p:nvSpPr>
        <p:spPr>
          <a:xfrm>
            <a:off x="4879413" y="3149650"/>
            <a:ext cx="8385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Fjord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40" name="Google Shape;340;p25"/>
          <p:cNvSpPr txBox="1"/>
          <p:nvPr/>
        </p:nvSpPr>
        <p:spPr>
          <a:xfrm>
            <a:off x="7844913" y="3111700"/>
            <a:ext cx="8385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USS Ford 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41" name="Google Shape;341;p25"/>
          <p:cNvCxnSpPr>
            <a:stCxn id="337" idx="2"/>
            <a:endCxn id="340" idx="0"/>
          </p:cNvCxnSpPr>
          <p:nvPr/>
        </p:nvCxnSpPr>
        <p:spPr>
          <a:xfrm flipH="1" rot="-5400000">
            <a:off x="6835200" y="1682825"/>
            <a:ext cx="1349400" cy="15084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25"/>
          <p:cNvSpPr txBox="1"/>
          <p:nvPr/>
        </p:nvSpPr>
        <p:spPr>
          <a:xfrm>
            <a:off x="6888175" y="3111700"/>
            <a:ext cx="8385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Fordson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43" name="Google Shape;343;p25"/>
          <p:cNvCxnSpPr>
            <a:stCxn id="337" idx="2"/>
            <a:endCxn id="342" idx="0"/>
          </p:cNvCxnSpPr>
          <p:nvPr/>
        </p:nvCxnSpPr>
        <p:spPr>
          <a:xfrm flipH="1" rot="-5400000">
            <a:off x="6356850" y="2161175"/>
            <a:ext cx="1349400" cy="5517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25"/>
          <p:cNvSpPr txBox="1"/>
          <p:nvPr/>
        </p:nvSpPr>
        <p:spPr>
          <a:xfrm rot="-1323">
            <a:off x="5976300" y="1910962"/>
            <a:ext cx="15588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highlight>
                  <a:srgbClr val="D0E0E3"/>
                </a:highlight>
                <a:latin typeface="Average"/>
                <a:ea typeface="Average"/>
                <a:cs typeface="Average"/>
                <a:sym typeface="Average"/>
              </a:rPr>
              <a:t>Jaccard Similarity with Ford</a:t>
            </a:r>
            <a:endParaRPr b="1" sz="1200" u="sng">
              <a:highlight>
                <a:srgbClr val="D0E0E3"/>
              </a:highlight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45" name="Google Shape;345;p25"/>
          <p:cNvSpPr txBox="1"/>
          <p:nvPr/>
        </p:nvSpPr>
        <p:spPr>
          <a:xfrm>
            <a:off x="2076900" y="3810650"/>
            <a:ext cx="5232900" cy="7581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Candidate List 2</a:t>
            </a:r>
            <a:endParaRPr b="1" sz="1800" u="sng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Fjord, Henry Ford, Fordson, USS Ford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, ...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Model </a:t>
            </a:r>
            <a:endParaRPr/>
          </a:p>
        </p:txBody>
      </p:sp>
      <p:sp>
        <p:nvSpPr>
          <p:cNvPr id="351" name="Google Shape;3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all triplets that involve candidate Wikidata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degree centrality to determine best candidate for each entity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26"/>
          <p:cNvGrpSpPr/>
          <p:nvPr/>
        </p:nvGrpSpPr>
        <p:grpSpPr>
          <a:xfrm>
            <a:off x="2047525" y="2165891"/>
            <a:ext cx="5048951" cy="2860609"/>
            <a:chOff x="2047525" y="2165891"/>
            <a:chExt cx="5048951" cy="2860609"/>
          </a:xfrm>
        </p:grpSpPr>
        <p:sp>
          <p:nvSpPr>
            <p:cNvPr id="353" name="Google Shape;353;p26"/>
            <p:cNvSpPr txBox="1"/>
            <p:nvPr/>
          </p:nvSpPr>
          <p:spPr>
            <a:xfrm>
              <a:off x="3661650" y="3563775"/>
              <a:ext cx="2618400" cy="10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“President </a:t>
              </a:r>
              <a:r>
                <a:rPr lang="en" sz="1800">
                  <a:solidFill>
                    <a:srgbClr val="00FFFF"/>
                  </a:solidFill>
                  <a:latin typeface="Average"/>
                  <a:ea typeface="Average"/>
                  <a:cs typeface="Average"/>
                  <a:sym typeface="Average"/>
                </a:rPr>
                <a:t>Ford</a:t>
              </a:r>
              <a:r>
                <a:rPr lang="en" sz="18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 granted a pardon to former President </a:t>
              </a:r>
              <a:r>
                <a:rPr lang="en" sz="1800">
                  <a:solidFill>
                    <a:srgbClr val="00FFFF"/>
                  </a:solidFill>
                  <a:latin typeface="Average"/>
                  <a:ea typeface="Average"/>
                  <a:cs typeface="Average"/>
                  <a:sym typeface="Average"/>
                </a:rPr>
                <a:t>Nixon</a:t>
              </a:r>
              <a:r>
                <a:rPr lang="en" sz="18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”</a:t>
              </a:r>
              <a:endPara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54" name="Google Shape;354;p26"/>
            <p:cNvSpPr txBox="1"/>
            <p:nvPr/>
          </p:nvSpPr>
          <p:spPr>
            <a:xfrm>
              <a:off x="3303150" y="2533500"/>
              <a:ext cx="8385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Henry</a:t>
              </a:r>
              <a:r>
                <a:rPr lang="en" sz="12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 Ford</a:t>
              </a:r>
              <a:endParaRPr sz="1200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55" name="Google Shape;355;p26"/>
            <p:cNvSpPr txBox="1"/>
            <p:nvPr/>
          </p:nvSpPr>
          <p:spPr>
            <a:xfrm>
              <a:off x="4404600" y="2533500"/>
              <a:ext cx="11325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Ford Motor Company</a:t>
              </a:r>
              <a:endParaRPr sz="1200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56" name="Google Shape;356;p26"/>
            <p:cNvSpPr txBox="1"/>
            <p:nvPr/>
          </p:nvSpPr>
          <p:spPr>
            <a:xfrm>
              <a:off x="5800050" y="2533500"/>
              <a:ext cx="8385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Gerald</a:t>
              </a:r>
              <a:r>
                <a:rPr lang="en" sz="12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 Ford</a:t>
              </a:r>
              <a:endParaRPr sz="1200"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357" name="Google Shape;357;p26"/>
            <p:cNvCxnSpPr>
              <a:stCxn id="354" idx="2"/>
              <a:endCxn id="353" idx="0"/>
            </p:cNvCxnSpPr>
            <p:nvPr/>
          </p:nvCxnSpPr>
          <p:spPr>
            <a:xfrm flipH="1" rot="-5400000">
              <a:off x="4062900" y="2655600"/>
              <a:ext cx="567600" cy="1248600"/>
            </a:xfrm>
            <a:prstGeom prst="curved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" name="Google Shape;358;p26"/>
            <p:cNvCxnSpPr>
              <a:stCxn id="355" idx="2"/>
              <a:endCxn id="353" idx="0"/>
            </p:cNvCxnSpPr>
            <p:nvPr/>
          </p:nvCxnSpPr>
          <p:spPr>
            <a:xfrm flipH="1" rot="-5400000">
              <a:off x="4714200" y="3306450"/>
              <a:ext cx="513900" cy="600"/>
            </a:xfrm>
            <a:prstGeom prst="curved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9" name="Google Shape;359;p26"/>
            <p:cNvCxnSpPr>
              <a:stCxn id="356" idx="2"/>
              <a:endCxn id="353" idx="0"/>
            </p:cNvCxnSpPr>
            <p:nvPr/>
          </p:nvCxnSpPr>
          <p:spPr>
            <a:xfrm rot="5400000">
              <a:off x="5311350" y="2655750"/>
              <a:ext cx="567600" cy="1248300"/>
            </a:xfrm>
            <a:prstGeom prst="curved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0" name="Google Shape;360;p26"/>
            <p:cNvCxnSpPr>
              <a:stCxn id="354" idx="0"/>
              <a:endCxn id="355" idx="0"/>
            </p:cNvCxnSpPr>
            <p:nvPr/>
          </p:nvCxnSpPr>
          <p:spPr>
            <a:xfrm flipH="1" rot="-5400000">
              <a:off x="4346400" y="1909500"/>
              <a:ext cx="600" cy="12486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1" name="Google Shape;361;p26"/>
            <p:cNvSpPr txBox="1"/>
            <p:nvPr/>
          </p:nvSpPr>
          <p:spPr>
            <a:xfrm rot="-2114">
              <a:off x="3858896" y="2166191"/>
              <a:ext cx="9756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 u="sng">
                  <a:highlight>
                    <a:srgbClr val="D0E0E3"/>
                  </a:highlight>
                  <a:latin typeface="Average"/>
                  <a:ea typeface="Average"/>
                  <a:cs typeface="Average"/>
                  <a:sym typeface="Average"/>
                </a:rPr>
                <a:t>Founder of</a:t>
              </a:r>
              <a:endParaRPr b="1" sz="1200" u="sng">
                <a:highlight>
                  <a:srgbClr val="D0E0E3"/>
                </a:highlight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62" name="Google Shape;362;p26"/>
            <p:cNvSpPr txBox="1"/>
            <p:nvPr/>
          </p:nvSpPr>
          <p:spPr>
            <a:xfrm>
              <a:off x="5800050" y="4563900"/>
              <a:ext cx="8385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Richard</a:t>
              </a:r>
              <a:endParaRPr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Nixon</a:t>
              </a:r>
              <a:endParaRPr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363" name="Google Shape;363;p26"/>
            <p:cNvCxnSpPr>
              <a:stCxn id="362" idx="0"/>
              <a:endCxn id="356" idx="3"/>
            </p:cNvCxnSpPr>
            <p:nvPr/>
          </p:nvCxnSpPr>
          <p:spPr>
            <a:xfrm rot="-5400000">
              <a:off x="5529450" y="3454650"/>
              <a:ext cx="1799100" cy="419400"/>
            </a:xfrm>
            <a:prstGeom prst="curvedConnector4">
              <a:avLst>
                <a:gd fmla="val 43572" name="adj1"/>
                <a:gd fmla="val 156742" name="adj2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4" name="Google Shape;364;p26"/>
            <p:cNvSpPr txBox="1"/>
            <p:nvPr/>
          </p:nvSpPr>
          <p:spPr>
            <a:xfrm rot="-1652">
              <a:off x="5847876" y="3357092"/>
              <a:ext cx="12486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 u="sng">
                  <a:highlight>
                    <a:srgbClr val="D0E0E3"/>
                  </a:highlight>
                  <a:latin typeface="Average"/>
                  <a:ea typeface="Average"/>
                  <a:cs typeface="Average"/>
                  <a:sym typeface="Average"/>
                </a:rPr>
                <a:t>Succeeded by</a:t>
              </a:r>
              <a:endParaRPr b="1" sz="1200" u="sng">
                <a:highlight>
                  <a:srgbClr val="D0E0E3"/>
                </a:highlight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365" name="Google Shape;365;p26"/>
            <p:cNvCxnSpPr>
              <a:stCxn id="353" idx="2"/>
              <a:endCxn id="362" idx="1"/>
            </p:cNvCxnSpPr>
            <p:nvPr/>
          </p:nvCxnSpPr>
          <p:spPr>
            <a:xfrm flipH="1" rot="-5400000">
              <a:off x="5301450" y="4296675"/>
              <a:ext cx="168000" cy="8292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6" name="Google Shape;366;p26"/>
            <p:cNvSpPr txBox="1"/>
            <p:nvPr/>
          </p:nvSpPr>
          <p:spPr>
            <a:xfrm>
              <a:off x="2047525" y="3255750"/>
              <a:ext cx="11325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Republican</a:t>
              </a:r>
              <a:endParaRPr sz="1200"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367" name="Google Shape;367;p26"/>
            <p:cNvCxnSpPr>
              <a:stCxn id="354" idx="1"/>
              <a:endCxn id="366" idx="0"/>
            </p:cNvCxnSpPr>
            <p:nvPr/>
          </p:nvCxnSpPr>
          <p:spPr>
            <a:xfrm flipH="1">
              <a:off x="2613750" y="2764800"/>
              <a:ext cx="689400" cy="491100"/>
            </a:xfrm>
            <a:prstGeom prst="curvedConnector2">
              <a:avLst/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8" name="Google Shape;368;p26"/>
            <p:cNvSpPr txBox="1"/>
            <p:nvPr/>
          </p:nvSpPr>
          <p:spPr>
            <a:xfrm rot="-1821">
              <a:off x="2204426" y="2714102"/>
              <a:ext cx="11325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 u="sng">
                  <a:highlight>
                    <a:srgbClr val="D0E0E3"/>
                  </a:highlight>
                  <a:latin typeface="Average"/>
                  <a:ea typeface="Average"/>
                  <a:cs typeface="Average"/>
                  <a:sym typeface="Average"/>
                </a:rPr>
                <a:t>Political party</a:t>
              </a:r>
              <a:endParaRPr b="1" sz="1200" u="sng">
                <a:highlight>
                  <a:srgbClr val="D0E0E3"/>
                </a:highlight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369" name="Google Shape;369;p26"/>
            <p:cNvCxnSpPr>
              <a:stCxn id="362" idx="2"/>
              <a:endCxn id="366" idx="2"/>
            </p:cNvCxnSpPr>
            <p:nvPr/>
          </p:nvCxnSpPr>
          <p:spPr>
            <a:xfrm flipH="1" rot="5400000">
              <a:off x="3685350" y="2492550"/>
              <a:ext cx="1462500" cy="3605400"/>
            </a:xfrm>
            <a:prstGeom prst="curvedConnector3">
              <a:avLst>
                <a:gd fmla="val 6373" name="adj1"/>
              </a:avLst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0" name="Google Shape;370;p26"/>
            <p:cNvSpPr txBox="1"/>
            <p:nvPr/>
          </p:nvSpPr>
          <p:spPr>
            <a:xfrm rot="-1821">
              <a:off x="2766151" y="4377577"/>
              <a:ext cx="11325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 u="sng">
                  <a:highlight>
                    <a:srgbClr val="D0E0E3"/>
                  </a:highlight>
                  <a:latin typeface="Average"/>
                  <a:ea typeface="Average"/>
                  <a:cs typeface="Average"/>
                  <a:sym typeface="Average"/>
                </a:rPr>
                <a:t>Political party</a:t>
              </a:r>
              <a:endParaRPr b="1" sz="1200" u="sng">
                <a:highlight>
                  <a:srgbClr val="D0E0E3"/>
                </a:highlight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Model Analysis: Recall 48%</a:t>
            </a:r>
            <a:endParaRPr/>
          </a:p>
        </p:txBody>
      </p:sp>
      <p:sp>
        <p:nvSpPr>
          <p:cNvPr id="376" name="Google Shape;37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look at direct relations between candidate Wikidata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not use contextual information (i.e. President)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27"/>
          <p:cNvGrpSpPr/>
          <p:nvPr/>
        </p:nvGrpSpPr>
        <p:grpSpPr>
          <a:xfrm>
            <a:off x="2047525" y="2165891"/>
            <a:ext cx="5048951" cy="2860609"/>
            <a:chOff x="2047525" y="2165891"/>
            <a:chExt cx="5048951" cy="2860609"/>
          </a:xfrm>
        </p:grpSpPr>
        <p:sp>
          <p:nvSpPr>
            <p:cNvPr id="378" name="Google Shape;378;p27"/>
            <p:cNvSpPr txBox="1"/>
            <p:nvPr/>
          </p:nvSpPr>
          <p:spPr>
            <a:xfrm>
              <a:off x="3661650" y="3563775"/>
              <a:ext cx="2618400" cy="10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“President </a:t>
              </a:r>
              <a:r>
                <a:rPr lang="en" sz="1800">
                  <a:solidFill>
                    <a:srgbClr val="00FFFF"/>
                  </a:solidFill>
                  <a:latin typeface="Average"/>
                  <a:ea typeface="Average"/>
                  <a:cs typeface="Average"/>
                  <a:sym typeface="Average"/>
                </a:rPr>
                <a:t>Ford</a:t>
              </a:r>
              <a:r>
                <a:rPr lang="en" sz="18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 granted a pardon to former President </a:t>
              </a:r>
              <a:r>
                <a:rPr lang="en" sz="1800">
                  <a:solidFill>
                    <a:srgbClr val="00FFFF"/>
                  </a:solidFill>
                  <a:latin typeface="Average"/>
                  <a:ea typeface="Average"/>
                  <a:cs typeface="Average"/>
                  <a:sym typeface="Average"/>
                </a:rPr>
                <a:t>Nixon</a:t>
              </a:r>
              <a:r>
                <a:rPr lang="en" sz="18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”</a:t>
              </a:r>
              <a:endPara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79" name="Google Shape;379;p27"/>
            <p:cNvSpPr txBox="1"/>
            <p:nvPr/>
          </p:nvSpPr>
          <p:spPr>
            <a:xfrm>
              <a:off x="3303150" y="2533500"/>
              <a:ext cx="8385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Henry Ford</a:t>
              </a:r>
              <a:endParaRPr sz="1200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80" name="Google Shape;380;p27"/>
            <p:cNvSpPr txBox="1"/>
            <p:nvPr/>
          </p:nvSpPr>
          <p:spPr>
            <a:xfrm>
              <a:off x="4404600" y="2533500"/>
              <a:ext cx="11325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Ford Motor Company</a:t>
              </a:r>
              <a:endParaRPr sz="1200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81" name="Google Shape;381;p27"/>
            <p:cNvSpPr txBox="1"/>
            <p:nvPr/>
          </p:nvSpPr>
          <p:spPr>
            <a:xfrm>
              <a:off x="5800050" y="2533500"/>
              <a:ext cx="8385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Gerald Ford</a:t>
              </a:r>
              <a:endParaRPr sz="1200"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382" name="Google Shape;382;p27"/>
            <p:cNvCxnSpPr>
              <a:stCxn id="379" idx="2"/>
              <a:endCxn id="378" idx="0"/>
            </p:cNvCxnSpPr>
            <p:nvPr/>
          </p:nvCxnSpPr>
          <p:spPr>
            <a:xfrm flipH="1" rot="-5400000">
              <a:off x="4062900" y="2655600"/>
              <a:ext cx="567600" cy="1248600"/>
            </a:xfrm>
            <a:prstGeom prst="curved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" name="Google Shape;383;p27"/>
            <p:cNvCxnSpPr>
              <a:stCxn id="380" idx="2"/>
              <a:endCxn id="378" idx="0"/>
            </p:cNvCxnSpPr>
            <p:nvPr/>
          </p:nvCxnSpPr>
          <p:spPr>
            <a:xfrm flipH="1" rot="-5400000">
              <a:off x="4714200" y="3306450"/>
              <a:ext cx="513900" cy="600"/>
            </a:xfrm>
            <a:prstGeom prst="curved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" name="Google Shape;384;p27"/>
            <p:cNvCxnSpPr>
              <a:stCxn id="381" idx="2"/>
              <a:endCxn id="378" idx="0"/>
            </p:cNvCxnSpPr>
            <p:nvPr/>
          </p:nvCxnSpPr>
          <p:spPr>
            <a:xfrm rot="5400000">
              <a:off x="5311350" y="2655750"/>
              <a:ext cx="567600" cy="1248300"/>
            </a:xfrm>
            <a:prstGeom prst="curved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" name="Google Shape;385;p27"/>
            <p:cNvCxnSpPr>
              <a:stCxn id="379" idx="0"/>
              <a:endCxn id="380" idx="0"/>
            </p:cNvCxnSpPr>
            <p:nvPr/>
          </p:nvCxnSpPr>
          <p:spPr>
            <a:xfrm flipH="1" rot="-5400000">
              <a:off x="4346400" y="1909500"/>
              <a:ext cx="600" cy="12486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6" name="Google Shape;386;p27"/>
            <p:cNvSpPr txBox="1"/>
            <p:nvPr/>
          </p:nvSpPr>
          <p:spPr>
            <a:xfrm rot="-2114">
              <a:off x="3858896" y="2166191"/>
              <a:ext cx="9756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 u="sng">
                  <a:highlight>
                    <a:srgbClr val="D0E0E3"/>
                  </a:highlight>
                  <a:latin typeface="Average"/>
                  <a:ea typeface="Average"/>
                  <a:cs typeface="Average"/>
                  <a:sym typeface="Average"/>
                </a:rPr>
                <a:t>Founder of</a:t>
              </a:r>
              <a:endParaRPr b="1" sz="1200" u="sng">
                <a:highlight>
                  <a:srgbClr val="D0E0E3"/>
                </a:highlight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87" name="Google Shape;387;p27"/>
            <p:cNvSpPr txBox="1"/>
            <p:nvPr/>
          </p:nvSpPr>
          <p:spPr>
            <a:xfrm>
              <a:off x="5800050" y="4563900"/>
              <a:ext cx="8385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Richard</a:t>
              </a:r>
              <a:endParaRPr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Nixon</a:t>
              </a:r>
              <a:endParaRPr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388" name="Google Shape;388;p27"/>
            <p:cNvCxnSpPr>
              <a:stCxn id="387" idx="0"/>
              <a:endCxn id="381" idx="3"/>
            </p:cNvCxnSpPr>
            <p:nvPr/>
          </p:nvCxnSpPr>
          <p:spPr>
            <a:xfrm rot="-5400000">
              <a:off x="5529450" y="3454650"/>
              <a:ext cx="1799100" cy="419400"/>
            </a:xfrm>
            <a:prstGeom prst="curvedConnector4">
              <a:avLst>
                <a:gd fmla="val 43572" name="adj1"/>
                <a:gd fmla="val 156742" name="adj2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9" name="Google Shape;389;p27"/>
            <p:cNvSpPr txBox="1"/>
            <p:nvPr/>
          </p:nvSpPr>
          <p:spPr>
            <a:xfrm rot="-1652">
              <a:off x="5847876" y="3357092"/>
              <a:ext cx="12486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 u="sng">
                  <a:highlight>
                    <a:srgbClr val="D0E0E3"/>
                  </a:highlight>
                  <a:latin typeface="Average"/>
                  <a:ea typeface="Average"/>
                  <a:cs typeface="Average"/>
                  <a:sym typeface="Average"/>
                </a:rPr>
                <a:t>Succeeded by</a:t>
              </a:r>
              <a:endParaRPr b="1" sz="1200" u="sng">
                <a:highlight>
                  <a:srgbClr val="D0E0E3"/>
                </a:highlight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390" name="Google Shape;390;p27"/>
            <p:cNvCxnSpPr>
              <a:stCxn id="378" idx="2"/>
              <a:endCxn id="387" idx="1"/>
            </p:cNvCxnSpPr>
            <p:nvPr/>
          </p:nvCxnSpPr>
          <p:spPr>
            <a:xfrm flipH="1" rot="-5400000">
              <a:off x="5301450" y="4296675"/>
              <a:ext cx="168000" cy="8292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1" name="Google Shape;391;p27"/>
            <p:cNvSpPr txBox="1"/>
            <p:nvPr/>
          </p:nvSpPr>
          <p:spPr>
            <a:xfrm>
              <a:off x="2047525" y="3255750"/>
              <a:ext cx="11325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Republican</a:t>
              </a:r>
              <a:endParaRPr sz="1200"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392" name="Google Shape;392;p27"/>
            <p:cNvCxnSpPr>
              <a:stCxn id="379" idx="1"/>
              <a:endCxn id="391" idx="0"/>
            </p:cNvCxnSpPr>
            <p:nvPr/>
          </p:nvCxnSpPr>
          <p:spPr>
            <a:xfrm flipH="1">
              <a:off x="2613750" y="2764800"/>
              <a:ext cx="689400" cy="491100"/>
            </a:xfrm>
            <a:prstGeom prst="curvedConnector2">
              <a:avLst/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3" name="Google Shape;393;p27"/>
            <p:cNvSpPr txBox="1"/>
            <p:nvPr/>
          </p:nvSpPr>
          <p:spPr>
            <a:xfrm rot="-1821">
              <a:off x="2204426" y="2714102"/>
              <a:ext cx="11325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 u="sng">
                  <a:highlight>
                    <a:srgbClr val="D0E0E3"/>
                  </a:highlight>
                  <a:latin typeface="Average"/>
                  <a:ea typeface="Average"/>
                  <a:cs typeface="Average"/>
                  <a:sym typeface="Average"/>
                </a:rPr>
                <a:t>Political party</a:t>
              </a:r>
              <a:endParaRPr b="1" sz="1200" u="sng">
                <a:highlight>
                  <a:srgbClr val="D0E0E3"/>
                </a:highlight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394" name="Google Shape;394;p27"/>
            <p:cNvCxnSpPr>
              <a:stCxn id="387" idx="2"/>
              <a:endCxn id="391" idx="2"/>
            </p:cNvCxnSpPr>
            <p:nvPr/>
          </p:nvCxnSpPr>
          <p:spPr>
            <a:xfrm flipH="1" rot="5400000">
              <a:off x="3685350" y="2492550"/>
              <a:ext cx="1462500" cy="3605400"/>
            </a:xfrm>
            <a:prstGeom prst="curvedConnector3">
              <a:avLst>
                <a:gd fmla="val 5378" name="adj1"/>
              </a:avLst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5" name="Google Shape;395;p27"/>
            <p:cNvSpPr txBox="1"/>
            <p:nvPr/>
          </p:nvSpPr>
          <p:spPr>
            <a:xfrm rot="-1821">
              <a:off x="2766151" y="4377577"/>
              <a:ext cx="11325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 u="sng">
                  <a:highlight>
                    <a:srgbClr val="D0E0E3"/>
                  </a:highlight>
                  <a:latin typeface="Average"/>
                  <a:ea typeface="Average"/>
                  <a:cs typeface="Average"/>
                  <a:sym typeface="Average"/>
                </a:rPr>
                <a:t>Political party</a:t>
              </a:r>
              <a:endParaRPr b="1" sz="1200" u="sng">
                <a:highlight>
                  <a:srgbClr val="D0E0E3"/>
                </a:highlight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Embeddings</a:t>
            </a:r>
            <a:endParaRPr/>
          </a:p>
        </p:txBody>
      </p:sp>
      <p:sp>
        <p:nvSpPr>
          <p:cNvPr id="401" name="Google Shape;401;p28"/>
          <p:cNvSpPr/>
          <p:nvPr/>
        </p:nvSpPr>
        <p:spPr>
          <a:xfrm>
            <a:off x="1874650" y="3110150"/>
            <a:ext cx="1078500" cy="41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8"/>
          <p:cNvSpPr/>
          <p:nvPr/>
        </p:nvSpPr>
        <p:spPr>
          <a:xfrm>
            <a:off x="3398125" y="2503550"/>
            <a:ext cx="674100" cy="162810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8"/>
          <p:cNvSpPr txBox="1"/>
          <p:nvPr/>
        </p:nvSpPr>
        <p:spPr>
          <a:xfrm>
            <a:off x="3420475" y="2427350"/>
            <a:ext cx="6102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v</a:t>
            </a:r>
            <a:r>
              <a:rPr baseline="-25000"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1</a:t>
            </a:r>
            <a:endParaRPr baseline="-25000"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v</a:t>
            </a:r>
            <a:r>
              <a:rPr baseline="-25000"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2</a:t>
            </a:r>
            <a:endParaRPr baseline="-25000"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v</a:t>
            </a:r>
            <a:r>
              <a:rPr baseline="-25000"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100</a:t>
            </a:r>
            <a:endParaRPr baseline="-25000"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4" name="Google Shape;404;p28"/>
          <p:cNvSpPr txBox="1"/>
          <p:nvPr/>
        </p:nvSpPr>
        <p:spPr>
          <a:xfrm>
            <a:off x="376475" y="1326163"/>
            <a:ext cx="10266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Goal</a:t>
            </a:r>
            <a:endParaRPr b="1" sz="2400">
              <a:solidFill>
                <a:srgbClr val="00FF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405" name="Google Shape;405;p28"/>
          <p:cNvCxnSpPr/>
          <p:nvPr/>
        </p:nvCxnSpPr>
        <p:spPr>
          <a:xfrm>
            <a:off x="4573150" y="1296250"/>
            <a:ext cx="0" cy="345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28"/>
          <p:cNvSpPr/>
          <p:nvPr/>
        </p:nvSpPr>
        <p:spPr>
          <a:xfrm>
            <a:off x="487725" y="2924150"/>
            <a:ext cx="1078500" cy="78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Word</a:t>
            </a:r>
            <a:endParaRPr/>
          </a:p>
        </p:txBody>
      </p:sp>
      <p:pic>
        <p:nvPicPr>
          <p:cNvPr id="407" name="Google Shape;4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225" y="1635375"/>
            <a:ext cx="4089849" cy="26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Embeddings</a:t>
            </a:r>
            <a:endParaRPr/>
          </a:p>
        </p:txBody>
      </p:sp>
      <p:sp>
        <p:nvSpPr>
          <p:cNvPr id="413" name="Google Shape;41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Word2Vec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Efficient Estimation of Word Representations in Vector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Mikolov</a:t>
            </a:r>
            <a:r>
              <a:rPr lang="en"/>
              <a:t> et al. (ICLR 2013)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GloVe: Global Vectors for Word Representation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Pennington et al. (EMNLP 2014)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BERT: Pre-training of Deep Bidirectional Transformers for Language Understanding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Devlin et al. (NAACL 2019)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Graph Embeddings</a:t>
            </a:r>
            <a:endParaRPr/>
          </a:p>
        </p:txBody>
      </p:sp>
      <p:sp>
        <p:nvSpPr>
          <p:cNvPr id="419" name="Google Shape;419;p30"/>
          <p:cNvSpPr/>
          <p:nvPr/>
        </p:nvSpPr>
        <p:spPr>
          <a:xfrm>
            <a:off x="1874650" y="3110150"/>
            <a:ext cx="1078500" cy="41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0"/>
          <p:cNvSpPr/>
          <p:nvPr/>
        </p:nvSpPr>
        <p:spPr>
          <a:xfrm>
            <a:off x="3398125" y="2503550"/>
            <a:ext cx="674100" cy="162810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0"/>
          <p:cNvSpPr txBox="1"/>
          <p:nvPr/>
        </p:nvSpPr>
        <p:spPr>
          <a:xfrm>
            <a:off x="3420475" y="2427350"/>
            <a:ext cx="6102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v</a:t>
            </a:r>
            <a:r>
              <a:rPr baseline="-25000"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1</a:t>
            </a:r>
            <a:endParaRPr baseline="-25000"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v</a:t>
            </a:r>
            <a:r>
              <a:rPr baseline="-25000"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2</a:t>
            </a:r>
            <a:endParaRPr baseline="-25000"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v</a:t>
            </a:r>
            <a:r>
              <a:rPr baseline="-25000"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250</a:t>
            </a:r>
            <a:endParaRPr baseline="-25000"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422" name="Google Shape;422;p30"/>
          <p:cNvCxnSpPr/>
          <p:nvPr/>
        </p:nvCxnSpPr>
        <p:spPr>
          <a:xfrm>
            <a:off x="4573150" y="1296250"/>
            <a:ext cx="0" cy="345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30"/>
          <p:cNvSpPr txBox="1"/>
          <p:nvPr/>
        </p:nvSpPr>
        <p:spPr>
          <a:xfrm>
            <a:off x="376475" y="1326163"/>
            <a:ext cx="10266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Goal</a:t>
            </a:r>
            <a:endParaRPr b="1" sz="2400">
              <a:solidFill>
                <a:srgbClr val="00FF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24" name="Google Shape;424;p30"/>
          <p:cNvSpPr/>
          <p:nvPr/>
        </p:nvSpPr>
        <p:spPr>
          <a:xfrm>
            <a:off x="572150" y="2941100"/>
            <a:ext cx="1078500" cy="1057800"/>
          </a:xfrm>
          <a:prstGeom prst="ellipse">
            <a:avLst/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pic>
        <p:nvPicPr>
          <p:cNvPr id="425" name="Google Shape;4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525" y="1410550"/>
            <a:ext cx="4040775" cy="3334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Graph Embeddings</a:t>
            </a:r>
            <a:endParaRPr/>
          </a:p>
        </p:txBody>
      </p:sp>
      <p:sp>
        <p:nvSpPr>
          <p:cNvPr id="431" name="Google Shape;43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RESCAL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RESCAL: A Three-Way Model for Collective Learning on Multi-Relational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Nickel et al. (ICML 2011)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DistMult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Embedding Entities and Relations for Learning and Inference in Knowledge Bases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Yang et al. (ICLR 2015)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RotatE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RotatE: Knowledge Graph Embedding by Relational Rotation in Complex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Sun et al. (ICLR 2019)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228675"/>
            <a:ext cx="387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exists ~</a:t>
            </a:r>
            <a:r>
              <a:rPr b="1" lang="en"/>
              <a:t>40 million</a:t>
            </a:r>
            <a:r>
              <a:rPr lang="en"/>
              <a:t> Wikipedia articles!!!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Every day: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500 million</a:t>
            </a:r>
            <a:r>
              <a:rPr lang="en"/>
              <a:t> tweets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450 million</a:t>
            </a:r>
            <a:r>
              <a:rPr lang="en"/>
              <a:t> FB status updates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4.5 million</a:t>
            </a:r>
            <a:r>
              <a:rPr lang="en"/>
              <a:t> blog posts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2 million</a:t>
            </a:r>
            <a:r>
              <a:rPr lang="en"/>
              <a:t> news articles published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</a:t>
            </a:r>
            <a:endParaRPr/>
          </a:p>
        </p:txBody>
      </p:sp>
      <p:grpSp>
        <p:nvGrpSpPr>
          <p:cNvPr id="437" name="Google Shape;437;p32"/>
          <p:cNvGrpSpPr/>
          <p:nvPr/>
        </p:nvGrpSpPr>
        <p:grpSpPr>
          <a:xfrm>
            <a:off x="1087300" y="969575"/>
            <a:ext cx="7352525" cy="3493009"/>
            <a:chOff x="509900" y="-402212"/>
            <a:chExt cx="8893825" cy="7187262"/>
          </a:xfrm>
        </p:grpSpPr>
        <p:sp>
          <p:nvSpPr>
            <p:cNvPr id="438" name="Google Shape;438;p32"/>
            <p:cNvSpPr/>
            <p:nvPr/>
          </p:nvSpPr>
          <p:spPr>
            <a:xfrm>
              <a:off x="509900" y="372100"/>
              <a:ext cx="2881500" cy="595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President </a:t>
              </a:r>
              <a:r>
                <a:rPr b="1" lang="en" sz="1000">
                  <a:latin typeface="Cambria"/>
                  <a:ea typeface="Cambria"/>
                  <a:cs typeface="Cambria"/>
                  <a:sym typeface="Cambria"/>
                </a:rPr>
                <a:t>Ford</a:t>
              </a: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 granted a pardon to former President Nixon.</a:t>
              </a:r>
              <a:endParaRPr sz="10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572000" y="372100"/>
              <a:ext cx="2615700" cy="595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[</a:t>
              </a:r>
              <a:r>
                <a:rPr b="1" lang="en" sz="1000">
                  <a:solidFill>
                    <a:srgbClr val="0000FF"/>
                  </a:solidFill>
                  <a:latin typeface="Cambria"/>
                  <a:ea typeface="Cambria"/>
                  <a:cs typeface="Cambria"/>
                  <a:sym typeface="Cambria"/>
                </a:rPr>
                <a:t>Gerald Ford</a:t>
              </a: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, </a:t>
              </a:r>
              <a:r>
                <a:rPr b="1" lang="en" sz="1000">
                  <a:solidFill>
                    <a:srgbClr val="9900FF"/>
                  </a:solidFill>
                  <a:latin typeface="Cambria"/>
                  <a:ea typeface="Cambria"/>
                  <a:cs typeface="Cambria"/>
                  <a:sym typeface="Cambria"/>
                </a:rPr>
                <a:t>Henry Ford</a:t>
              </a: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, …]</a:t>
              </a:r>
              <a:endParaRPr sz="10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40" name="Google Shape;440;p32"/>
            <p:cNvSpPr txBox="1"/>
            <p:nvPr/>
          </p:nvSpPr>
          <p:spPr>
            <a:xfrm>
              <a:off x="1153250" y="-313580"/>
              <a:ext cx="15948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TEXT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41" name="Google Shape;441;p32"/>
            <p:cNvSpPr txBox="1"/>
            <p:nvPr/>
          </p:nvSpPr>
          <p:spPr>
            <a:xfrm>
              <a:off x="5119993" y="-402212"/>
              <a:ext cx="20946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CANDIDATE LIST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42" name="Google Shape;442;p32"/>
            <p:cNvSpPr/>
            <p:nvPr/>
          </p:nvSpPr>
          <p:spPr>
            <a:xfrm rot="5400000">
              <a:off x="1606786" y="-368996"/>
              <a:ext cx="501900" cy="2511600"/>
            </a:xfrm>
            <a:prstGeom prst="rightBrace">
              <a:avLst>
                <a:gd fmla="val 59994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2"/>
            <p:cNvSpPr txBox="1"/>
            <p:nvPr/>
          </p:nvSpPr>
          <p:spPr>
            <a:xfrm>
              <a:off x="2354619" y="1620152"/>
              <a:ext cx="26157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Context window size  k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444" name="Google Shape;444;p32"/>
            <p:cNvCxnSpPr>
              <a:stCxn id="442" idx="1"/>
              <a:endCxn id="445" idx="0"/>
            </p:cNvCxnSpPr>
            <p:nvPr/>
          </p:nvCxnSpPr>
          <p:spPr>
            <a:xfrm flipH="1">
              <a:off x="1557136" y="1137754"/>
              <a:ext cx="300600" cy="3723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45" name="Google Shape;445;p32"/>
            <p:cNvSpPr/>
            <p:nvPr/>
          </p:nvSpPr>
          <p:spPr>
            <a:xfrm>
              <a:off x="759800" y="1509850"/>
              <a:ext cx="1594800" cy="9675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Word Embedding Layer</a:t>
              </a:r>
              <a:endParaRPr sz="10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4837678" y="1454835"/>
              <a:ext cx="1732200" cy="9675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ambria"/>
                  <a:ea typeface="Cambria"/>
                  <a:cs typeface="Cambria"/>
                  <a:sym typeface="Cambria"/>
                </a:rPr>
                <a:t>Pretrained</a:t>
              </a:r>
              <a:endParaRPr sz="8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ambria"/>
                  <a:ea typeface="Cambria"/>
                  <a:cs typeface="Cambria"/>
                  <a:sym typeface="Cambria"/>
                </a:rPr>
                <a:t>Knowledge Graph Embeddings</a:t>
              </a:r>
              <a:endParaRPr sz="800"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447" name="Google Shape;447;p32"/>
            <p:cNvCxnSpPr>
              <a:stCxn id="445" idx="4"/>
              <a:endCxn id="448" idx="0"/>
            </p:cNvCxnSpPr>
            <p:nvPr/>
          </p:nvCxnSpPr>
          <p:spPr>
            <a:xfrm flipH="1">
              <a:off x="1553600" y="2477350"/>
              <a:ext cx="3600" cy="25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48" name="Google Shape;448;p32"/>
            <p:cNvSpPr/>
            <p:nvPr/>
          </p:nvSpPr>
          <p:spPr>
            <a:xfrm>
              <a:off x="814100" y="2735250"/>
              <a:ext cx="1479000" cy="595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[</a:t>
              </a:r>
              <a:r>
                <a:rPr lang="en" sz="1200">
                  <a:solidFill>
                    <a:srgbClr val="FF0000"/>
                  </a:solidFill>
                </a:rPr>
                <a:t>w</a:t>
              </a:r>
              <a:r>
                <a:rPr baseline="-25000" lang="en" sz="1200">
                  <a:solidFill>
                    <a:srgbClr val="FF0000"/>
                  </a:solidFill>
                </a:rPr>
                <a:t>1</a:t>
              </a:r>
              <a:r>
                <a:rPr lang="en" sz="1200">
                  <a:solidFill>
                    <a:srgbClr val="FF0000"/>
                  </a:solidFill>
                </a:rPr>
                <a:t>, w</a:t>
              </a:r>
              <a:r>
                <a:rPr baseline="-25000" lang="en" sz="1200">
                  <a:solidFill>
                    <a:srgbClr val="FF0000"/>
                  </a:solidFill>
                </a:rPr>
                <a:t>2</a:t>
              </a:r>
              <a:r>
                <a:rPr lang="en" sz="1200">
                  <a:solidFill>
                    <a:srgbClr val="FF0000"/>
                  </a:solidFill>
                </a:rPr>
                <a:t>, …, w</a:t>
              </a:r>
              <a:r>
                <a:rPr baseline="-25000" lang="en" sz="1200">
                  <a:solidFill>
                    <a:srgbClr val="FF0000"/>
                  </a:solidFill>
                </a:rPr>
                <a:t>k</a:t>
              </a:r>
              <a:r>
                <a:rPr lang="en" sz="1200"/>
                <a:t>]</a:t>
              </a:r>
              <a:endParaRPr baseline="-25000" sz="1200"/>
            </a:p>
          </p:txBody>
        </p:sp>
        <p:sp>
          <p:nvSpPr>
            <p:cNvPr id="449" name="Google Shape;449;p32"/>
            <p:cNvSpPr txBox="1"/>
            <p:nvPr/>
          </p:nvSpPr>
          <p:spPr>
            <a:xfrm>
              <a:off x="2354600" y="2751260"/>
              <a:ext cx="20148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Word Embeddings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450" name="Google Shape;450;p32"/>
            <p:cNvCxnSpPr>
              <a:stCxn id="448" idx="2"/>
              <a:endCxn id="451" idx="0"/>
            </p:cNvCxnSpPr>
            <p:nvPr/>
          </p:nvCxnSpPr>
          <p:spPr>
            <a:xfrm>
              <a:off x="1553600" y="3330750"/>
              <a:ext cx="3600" cy="25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51" name="Google Shape;451;p32"/>
            <p:cNvSpPr/>
            <p:nvPr/>
          </p:nvSpPr>
          <p:spPr>
            <a:xfrm>
              <a:off x="726500" y="3588650"/>
              <a:ext cx="1661400" cy="9675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Bidirectional LSTM</a:t>
              </a:r>
              <a:endParaRPr sz="1000"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452" name="Google Shape;452;p32"/>
            <p:cNvCxnSpPr>
              <a:endCxn id="446" idx="0"/>
            </p:cNvCxnSpPr>
            <p:nvPr/>
          </p:nvCxnSpPr>
          <p:spPr>
            <a:xfrm>
              <a:off x="5010178" y="657435"/>
              <a:ext cx="693600" cy="797400"/>
            </a:xfrm>
            <a:prstGeom prst="curvedConnector2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3" name="Google Shape;453;p32"/>
            <p:cNvCxnSpPr>
              <a:endCxn id="446" idx="0"/>
            </p:cNvCxnSpPr>
            <p:nvPr/>
          </p:nvCxnSpPr>
          <p:spPr>
            <a:xfrm flipH="1">
              <a:off x="5703778" y="684435"/>
              <a:ext cx="535500" cy="770400"/>
            </a:xfrm>
            <a:prstGeom prst="curvedConnector2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4" name="Google Shape;454;p32"/>
            <p:cNvCxnSpPr>
              <a:endCxn id="446" idx="0"/>
            </p:cNvCxnSpPr>
            <p:nvPr/>
          </p:nvCxnSpPr>
          <p:spPr>
            <a:xfrm flipH="1">
              <a:off x="5703778" y="848535"/>
              <a:ext cx="869700" cy="606300"/>
            </a:xfrm>
            <a:prstGeom prst="curvedConnector2">
              <a:avLst/>
            </a:prstGeom>
            <a:noFill/>
            <a:ln cap="flat" cmpd="sng" w="19050">
              <a:solidFill>
                <a:srgbClr val="000000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pic>
          <p:nvPicPr>
            <p:cNvPr id="455" name="Google Shape;455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77250" y="1400098"/>
              <a:ext cx="1077046" cy="10770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56" name="Google Shape;456;p32"/>
            <p:cNvCxnSpPr>
              <a:stCxn id="446" idx="4"/>
              <a:endCxn id="457" idx="0"/>
            </p:cNvCxnSpPr>
            <p:nvPr/>
          </p:nvCxnSpPr>
          <p:spPr>
            <a:xfrm>
              <a:off x="5703778" y="2422335"/>
              <a:ext cx="68700" cy="368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57" name="Google Shape;457;p32"/>
            <p:cNvSpPr/>
            <p:nvPr/>
          </p:nvSpPr>
          <p:spPr>
            <a:xfrm>
              <a:off x="5233975" y="2790975"/>
              <a:ext cx="1077000" cy="595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[</a:t>
              </a:r>
              <a:r>
                <a:rPr lang="en" sz="1200">
                  <a:solidFill>
                    <a:srgbClr val="0000FF"/>
                  </a:solidFill>
                </a:rPr>
                <a:t>e</a:t>
              </a:r>
              <a:r>
                <a:rPr baseline="-25000" lang="en" sz="1200">
                  <a:solidFill>
                    <a:srgbClr val="0000FF"/>
                  </a:solidFill>
                </a:rPr>
                <a:t>1</a:t>
              </a:r>
              <a:r>
                <a:rPr lang="en" sz="1200"/>
                <a:t>, </a:t>
              </a:r>
              <a:r>
                <a:rPr lang="en" sz="1200">
                  <a:solidFill>
                    <a:srgbClr val="9900FF"/>
                  </a:solidFill>
                </a:rPr>
                <a:t>e</a:t>
              </a:r>
              <a:r>
                <a:rPr baseline="-25000" lang="en" sz="1200">
                  <a:solidFill>
                    <a:srgbClr val="9900FF"/>
                  </a:solidFill>
                </a:rPr>
                <a:t>2</a:t>
              </a:r>
              <a:r>
                <a:rPr lang="en" sz="1200"/>
                <a:t>, …]</a:t>
              </a:r>
              <a:endParaRPr baseline="-25000" sz="1200"/>
            </a:p>
          </p:txBody>
        </p:sp>
        <p:sp>
          <p:nvSpPr>
            <p:cNvPr id="458" name="Google Shape;458;p32"/>
            <p:cNvSpPr txBox="1"/>
            <p:nvPr/>
          </p:nvSpPr>
          <p:spPr>
            <a:xfrm>
              <a:off x="6403725" y="2727375"/>
              <a:ext cx="30000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Knowledge Graph Embeddings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145450" y="4814050"/>
              <a:ext cx="823500" cy="595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o</a:t>
              </a:r>
              <a:endParaRPr baseline="-25000">
                <a:solidFill>
                  <a:srgbClr val="FF0000"/>
                </a:solidFill>
              </a:endParaRPr>
            </a:p>
          </p:txBody>
        </p:sp>
        <p:cxnSp>
          <p:nvCxnSpPr>
            <p:cNvPr id="460" name="Google Shape;460;p32"/>
            <p:cNvCxnSpPr>
              <a:stCxn id="451" idx="4"/>
              <a:endCxn id="459" idx="0"/>
            </p:cNvCxnSpPr>
            <p:nvPr/>
          </p:nvCxnSpPr>
          <p:spPr>
            <a:xfrm>
              <a:off x="1557200" y="4556150"/>
              <a:ext cx="0" cy="25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1" name="Google Shape;461;p32"/>
            <p:cNvSpPr/>
            <p:nvPr/>
          </p:nvSpPr>
          <p:spPr>
            <a:xfrm>
              <a:off x="3687475" y="4843300"/>
              <a:ext cx="982500" cy="5370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[</a:t>
              </a:r>
              <a:r>
                <a:rPr lang="en">
                  <a:solidFill>
                    <a:srgbClr val="FF0000"/>
                  </a:solidFill>
                </a:rPr>
                <a:t>o</a:t>
              </a:r>
              <a:r>
                <a:rPr lang="en"/>
                <a:t>, e</a:t>
              </a:r>
              <a:r>
                <a:rPr baseline="-25000" lang="en"/>
                <a:t>i</a:t>
              </a:r>
              <a:r>
                <a:rPr lang="en"/>
                <a:t>]</a:t>
              </a:r>
              <a:endParaRPr/>
            </a:p>
          </p:txBody>
        </p:sp>
        <p:cxnSp>
          <p:nvCxnSpPr>
            <p:cNvPr id="462" name="Google Shape;462;p32"/>
            <p:cNvCxnSpPr>
              <a:stCxn id="459" idx="3"/>
            </p:cNvCxnSpPr>
            <p:nvPr/>
          </p:nvCxnSpPr>
          <p:spPr>
            <a:xfrm>
              <a:off x="1968950" y="5111800"/>
              <a:ext cx="2110800" cy="12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463" name="Google Shape;463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07575" y="4259650"/>
              <a:ext cx="1919450" cy="17043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</p:pic>
        <p:cxnSp>
          <p:nvCxnSpPr>
            <p:cNvPr id="464" name="Google Shape;464;p32"/>
            <p:cNvCxnSpPr>
              <a:stCxn id="461" idx="3"/>
              <a:endCxn id="463" idx="1"/>
            </p:cNvCxnSpPr>
            <p:nvPr/>
          </p:nvCxnSpPr>
          <p:spPr>
            <a:xfrm>
              <a:off x="4669975" y="5111800"/>
              <a:ext cx="5373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5" name="Google Shape;465;p32"/>
            <p:cNvCxnSpPr>
              <a:stCxn id="463" idx="3"/>
              <a:endCxn id="466" idx="1"/>
            </p:cNvCxnSpPr>
            <p:nvPr/>
          </p:nvCxnSpPr>
          <p:spPr>
            <a:xfrm>
              <a:off x="7127025" y="5111800"/>
              <a:ext cx="5373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6" name="Google Shape;466;p32"/>
            <p:cNvSpPr/>
            <p:nvPr/>
          </p:nvSpPr>
          <p:spPr>
            <a:xfrm>
              <a:off x="7664625" y="4843600"/>
              <a:ext cx="1390500" cy="5370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[</a:t>
              </a:r>
              <a:r>
                <a:rPr b="1" lang="en" sz="1000" u="sng">
                  <a:solidFill>
                    <a:srgbClr val="0000FF"/>
                  </a:solidFill>
                  <a:latin typeface="Cambria"/>
                  <a:ea typeface="Cambria"/>
                  <a:cs typeface="Cambria"/>
                  <a:sym typeface="Cambria"/>
                </a:rPr>
                <a:t>0.90</a:t>
              </a: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, </a:t>
              </a:r>
              <a:r>
                <a:rPr b="1" lang="en" sz="1000">
                  <a:solidFill>
                    <a:srgbClr val="9900FF"/>
                  </a:solidFill>
                  <a:latin typeface="Cambria"/>
                  <a:ea typeface="Cambria"/>
                  <a:cs typeface="Cambria"/>
                  <a:sym typeface="Cambria"/>
                </a:rPr>
                <a:t>0.31</a:t>
              </a: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, …]</a:t>
              </a:r>
              <a:endParaRPr sz="1000"/>
            </a:p>
          </p:txBody>
        </p:sp>
        <p:cxnSp>
          <p:nvCxnSpPr>
            <p:cNvPr id="467" name="Google Shape;467;p32"/>
            <p:cNvCxnSpPr/>
            <p:nvPr/>
          </p:nvCxnSpPr>
          <p:spPr>
            <a:xfrm flipH="1">
              <a:off x="4305800" y="3160550"/>
              <a:ext cx="1417800" cy="18495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8" name="Google Shape;468;p32"/>
            <p:cNvCxnSpPr/>
            <p:nvPr/>
          </p:nvCxnSpPr>
          <p:spPr>
            <a:xfrm flipH="1">
              <a:off x="4295100" y="3190950"/>
              <a:ext cx="1195500" cy="18291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9" name="Google Shape;469;p32"/>
            <p:cNvCxnSpPr/>
            <p:nvPr/>
          </p:nvCxnSpPr>
          <p:spPr>
            <a:xfrm flipH="1">
              <a:off x="4285175" y="3201075"/>
              <a:ext cx="1732200" cy="18192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med" w="med" type="none"/>
              <a:tailEnd len="med" w="med" type="triangle"/>
            </a:ln>
          </p:spPr>
        </p:cxnSp>
        <p:sp>
          <p:nvSpPr>
            <p:cNvPr id="470" name="Google Shape;470;p32"/>
            <p:cNvSpPr txBox="1"/>
            <p:nvPr/>
          </p:nvSpPr>
          <p:spPr>
            <a:xfrm>
              <a:off x="3307973" y="3461718"/>
              <a:ext cx="30000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One embedding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at a time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471" name="Google Shape;471;p32"/>
            <p:cNvCxnSpPr>
              <a:stCxn id="466" idx="2"/>
              <a:endCxn id="472" idx="0"/>
            </p:cNvCxnSpPr>
            <p:nvPr/>
          </p:nvCxnSpPr>
          <p:spPr>
            <a:xfrm>
              <a:off x="8359875" y="5380600"/>
              <a:ext cx="0" cy="867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73" name="Google Shape;473;p32"/>
            <p:cNvSpPr txBox="1"/>
            <p:nvPr/>
          </p:nvSpPr>
          <p:spPr>
            <a:xfrm>
              <a:off x="4543546" y="6191324"/>
              <a:ext cx="32475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Select most probable candidate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7664625" y="6248050"/>
              <a:ext cx="1390500" cy="5370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000FF"/>
                  </a:solidFill>
                  <a:latin typeface="Cambria"/>
                  <a:ea typeface="Cambria"/>
                  <a:cs typeface="Cambria"/>
                  <a:sym typeface="Cambria"/>
                </a:rPr>
                <a:t>Gerald Ford</a:t>
              </a:r>
              <a:endParaRPr sz="1000"/>
            </a:p>
          </p:txBody>
        </p:sp>
      </p:grpSp>
      <p:sp>
        <p:nvSpPr>
          <p:cNvPr id="474" name="Google Shape;474;p32"/>
          <p:cNvSpPr/>
          <p:nvPr/>
        </p:nvSpPr>
        <p:spPr>
          <a:xfrm>
            <a:off x="965900" y="1013550"/>
            <a:ext cx="2663700" cy="2945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</a:t>
            </a:r>
            <a:endParaRPr/>
          </a:p>
        </p:txBody>
      </p:sp>
      <p:grpSp>
        <p:nvGrpSpPr>
          <p:cNvPr id="480" name="Google Shape;480;p33"/>
          <p:cNvGrpSpPr/>
          <p:nvPr/>
        </p:nvGrpSpPr>
        <p:grpSpPr>
          <a:xfrm>
            <a:off x="1087300" y="969575"/>
            <a:ext cx="7352525" cy="3493009"/>
            <a:chOff x="509900" y="-402212"/>
            <a:chExt cx="8893825" cy="7187262"/>
          </a:xfrm>
        </p:grpSpPr>
        <p:sp>
          <p:nvSpPr>
            <p:cNvPr id="481" name="Google Shape;481;p33"/>
            <p:cNvSpPr/>
            <p:nvPr/>
          </p:nvSpPr>
          <p:spPr>
            <a:xfrm>
              <a:off x="509900" y="372100"/>
              <a:ext cx="2881500" cy="595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President </a:t>
              </a:r>
              <a:r>
                <a:rPr b="1" lang="en" sz="1000">
                  <a:latin typeface="Cambria"/>
                  <a:ea typeface="Cambria"/>
                  <a:cs typeface="Cambria"/>
                  <a:sym typeface="Cambria"/>
                </a:rPr>
                <a:t>Ford</a:t>
              </a: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 granted a pardon to former President Nixon.</a:t>
              </a:r>
              <a:endParaRPr sz="10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4572000" y="372100"/>
              <a:ext cx="2615700" cy="595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[</a:t>
              </a:r>
              <a:r>
                <a:rPr b="1" lang="en" sz="1000">
                  <a:solidFill>
                    <a:srgbClr val="0000FF"/>
                  </a:solidFill>
                  <a:latin typeface="Cambria"/>
                  <a:ea typeface="Cambria"/>
                  <a:cs typeface="Cambria"/>
                  <a:sym typeface="Cambria"/>
                </a:rPr>
                <a:t>Gerald Ford</a:t>
              </a: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, </a:t>
              </a:r>
              <a:r>
                <a:rPr b="1" lang="en" sz="1000">
                  <a:solidFill>
                    <a:srgbClr val="9900FF"/>
                  </a:solidFill>
                  <a:latin typeface="Cambria"/>
                  <a:ea typeface="Cambria"/>
                  <a:cs typeface="Cambria"/>
                  <a:sym typeface="Cambria"/>
                </a:rPr>
                <a:t>Henry Ford</a:t>
              </a: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, …]</a:t>
              </a:r>
              <a:endParaRPr sz="10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83" name="Google Shape;483;p33"/>
            <p:cNvSpPr txBox="1"/>
            <p:nvPr/>
          </p:nvSpPr>
          <p:spPr>
            <a:xfrm>
              <a:off x="1153250" y="-313580"/>
              <a:ext cx="15948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TEXT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84" name="Google Shape;484;p33"/>
            <p:cNvSpPr txBox="1"/>
            <p:nvPr/>
          </p:nvSpPr>
          <p:spPr>
            <a:xfrm>
              <a:off x="5119993" y="-402212"/>
              <a:ext cx="20946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CANDIDATE LIST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85" name="Google Shape;485;p33"/>
            <p:cNvSpPr/>
            <p:nvPr/>
          </p:nvSpPr>
          <p:spPr>
            <a:xfrm rot="5400000">
              <a:off x="1606786" y="-368996"/>
              <a:ext cx="501900" cy="2511600"/>
            </a:xfrm>
            <a:prstGeom prst="rightBrace">
              <a:avLst>
                <a:gd fmla="val 59994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3"/>
            <p:cNvSpPr txBox="1"/>
            <p:nvPr/>
          </p:nvSpPr>
          <p:spPr>
            <a:xfrm>
              <a:off x="2354619" y="1620152"/>
              <a:ext cx="26157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Context window size  k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487" name="Google Shape;487;p33"/>
            <p:cNvCxnSpPr>
              <a:stCxn id="485" idx="1"/>
              <a:endCxn id="488" idx="0"/>
            </p:cNvCxnSpPr>
            <p:nvPr/>
          </p:nvCxnSpPr>
          <p:spPr>
            <a:xfrm flipH="1">
              <a:off x="1557136" y="1137754"/>
              <a:ext cx="300600" cy="3723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8" name="Google Shape;488;p33"/>
            <p:cNvSpPr/>
            <p:nvPr/>
          </p:nvSpPr>
          <p:spPr>
            <a:xfrm>
              <a:off x="759800" y="1509850"/>
              <a:ext cx="1594800" cy="9675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Word Embedding Layer</a:t>
              </a:r>
              <a:endParaRPr sz="10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4837678" y="1454835"/>
              <a:ext cx="1732200" cy="9675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ambria"/>
                  <a:ea typeface="Cambria"/>
                  <a:cs typeface="Cambria"/>
                  <a:sym typeface="Cambria"/>
                </a:rPr>
                <a:t>Pretrained</a:t>
              </a:r>
              <a:endParaRPr sz="8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ambria"/>
                  <a:ea typeface="Cambria"/>
                  <a:cs typeface="Cambria"/>
                  <a:sym typeface="Cambria"/>
                </a:rPr>
                <a:t>Knowledge Graph Embeddings</a:t>
              </a:r>
              <a:endParaRPr sz="800"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490" name="Google Shape;490;p33"/>
            <p:cNvCxnSpPr>
              <a:stCxn id="488" idx="4"/>
              <a:endCxn id="491" idx="0"/>
            </p:cNvCxnSpPr>
            <p:nvPr/>
          </p:nvCxnSpPr>
          <p:spPr>
            <a:xfrm flipH="1">
              <a:off x="1553600" y="2477350"/>
              <a:ext cx="3600" cy="25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91" name="Google Shape;491;p33"/>
            <p:cNvSpPr/>
            <p:nvPr/>
          </p:nvSpPr>
          <p:spPr>
            <a:xfrm>
              <a:off x="814100" y="2735250"/>
              <a:ext cx="1479000" cy="595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[</a:t>
              </a:r>
              <a:r>
                <a:rPr lang="en" sz="1200">
                  <a:solidFill>
                    <a:srgbClr val="FF0000"/>
                  </a:solidFill>
                </a:rPr>
                <a:t>w</a:t>
              </a:r>
              <a:r>
                <a:rPr baseline="-25000" lang="en" sz="1200">
                  <a:solidFill>
                    <a:srgbClr val="FF0000"/>
                  </a:solidFill>
                </a:rPr>
                <a:t>1</a:t>
              </a:r>
              <a:r>
                <a:rPr lang="en" sz="1200">
                  <a:solidFill>
                    <a:srgbClr val="FF0000"/>
                  </a:solidFill>
                </a:rPr>
                <a:t>, w</a:t>
              </a:r>
              <a:r>
                <a:rPr baseline="-25000" lang="en" sz="1200">
                  <a:solidFill>
                    <a:srgbClr val="FF0000"/>
                  </a:solidFill>
                </a:rPr>
                <a:t>2</a:t>
              </a:r>
              <a:r>
                <a:rPr lang="en" sz="1200">
                  <a:solidFill>
                    <a:srgbClr val="FF0000"/>
                  </a:solidFill>
                </a:rPr>
                <a:t>, …, w</a:t>
              </a:r>
              <a:r>
                <a:rPr baseline="-25000" lang="en" sz="1200">
                  <a:solidFill>
                    <a:srgbClr val="FF0000"/>
                  </a:solidFill>
                </a:rPr>
                <a:t>k</a:t>
              </a:r>
              <a:r>
                <a:rPr lang="en" sz="1200"/>
                <a:t>]</a:t>
              </a:r>
              <a:endParaRPr baseline="-25000" sz="1200"/>
            </a:p>
          </p:txBody>
        </p:sp>
        <p:sp>
          <p:nvSpPr>
            <p:cNvPr id="492" name="Google Shape;492;p33"/>
            <p:cNvSpPr txBox="1"/>
            <p:nvPr/>
          </p:nvSpPr>
          <p:spPr>
            <a:xfrm>
              <a:off x="2354600" y="2751260"/>
              <a:ext cx="20148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Word Embeddings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493" name="Google Shape;493;p33"/>
            <p:cNvCxnSpPr>
              <a:stCxn id="491" idx="2"/>
              <a:endCxn id="494" idx="0"/>
            </p:cNvCxnSpPr>
            <p:nvPr/>
          </p:nvCxnSpPr>
          <p:spPr>
            <a:xfrm>
              <a:off x="1553600" y="3330750"/>
              <a:ext cx="3600" cy="25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94" name="Google Shape;494;p33"/>
            <p:cNvSpPr/>
            <p:nvPr/>
          </p:nvSpPr>
          <p:spPr>
            <a:xfrm>
              <a:off x="726500" y="3588650"/>
              <a:ext cx="1661400" cy="9675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Bidirectional LSTM</a:t>
              </a:r>
              <a:endParaRPr sz="1000"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495" name="Google Shape;495;p33"/>
            <p:cNvCxnSpPr>
              <a:endCxn id="489" idx="0"/>
            </p:cNvCxnSpPr>
            <p:nvPr/>
          </p:nvCxnSpPr>
          <p:spPr>
            <a:xfrm>
              <a:off x="5010178" y="657435"/>
              <a:ext cx="693600" cy="797400"/>
            </a:xfrm>
            <a:prstGeom prst="curvedConnector2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6" name="Google Shape;496;p33"/>
            <p:cNvCxnSpPr>
              <a:endCxn id="489" idx="0"/>
            </p:cNvCxnSpPr>
            <p:nvPr/>
          </p:nvCxnSpPr>
          <p:spPr>
            <a:xfrm flipH="1">
              <a:off x="5703778" y="684435"/>
              <a:ext cx="535500" cy="770400"/>
            </a:xfrm>
            <a:prstGeom prst="curvedConnector2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7" name="Google Shape;497;p33"/>
            <p:cNvCxnSpPr>
              <a:endCxn id="489" idx="0"/>
            </p:cNvCxnSpPr>
            <p:nvPr/>
          </p:nvCxnSpPr>
          <p:spPr>
            <a:xfrm flipH="1">
              <a:off x="5703778" y="848535"/>
              <a:ext cx="869700" cy="606300"/>
            </a:xfrm>
            <a:prstGeom prst="curvedConnector2">
              <a:avLst/>
            </a:prstGeom>
            <a:noFill/>
            <a:ln cap="flat" cmpd="sng" w="19050">
              <a:solidFill>
                <a:srgbClr val="000000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pic>
          <p:nvPicPr>
            <p:cNvPr id="498" name="Google Shape;498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77250" y="1400098"/>
              <a:ext cx="1077046" cy="10770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99" name="Google Shape;499;p33"/>
            <p:cNvCxnSpPr>
              <a:stCxn id="489" idx="4"/>
              <a:endCxn id="500" idx="0"/>
            </p:cNvCxnSpPr>
            <p:nvPr/>
          </p:nvCxnSpPr>
          <p:spPr>
            <a:xfrm>
              <a:off x="5703778" y="2422335"/>
              <a:ext cx="68700" cy="368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00" name="Google Shape;500;p33"/>
            <p:cNvSpPr/>
            <p:nvPr/>
          </p:nvSpPr>
          <p:spPr>
            <a:xfrm>
              <a:off x="5233975" y="2790975"/>
              <a:ext cx="1077000" cy="595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[</a:t>
              </a:r>
              <a:r>
                <a:rPr lang="en" sz="1200">
                  <a:solidFill>
                    <a:srgbClr val="0000FF"/>
                  </a:solidFill>
                </a:rPr>
                <a:t>e</a:t>
              </a:r>
              <a:r>
                <a:rPr baseline="-25000" lang="en" sz="1200">
                  <a:solidFill>
                    <a:srgbClr val="0000FF"/>
                  </a:solidFill>
                </a:rPr>
                <a:t>1</a:t>
              </a:r>
              <a:r>
                <a:rPr lang="en" sz="1200"/>
                <a:t>, </a:t>
              </a:r>
              <a:r>
                <a:rPr lang="en" sz="1200">
                  <a:solidFill>
                    <a:srgbClr val="9900FF"/>
                  </a:solidFill>
                </a:rPr>
                <a:t>e</a:t>
              </a:r>
              <a:r>
                <a:rPr baseline="-25000" lang="en" sz="1200">
                  <a:solidFill>
                    <a:srgbClr val="9900FF"/>
                  </a:solidFill>
                </a:rPr>
                <a:t>2</a:t>
              </a:r>
              <a:r>
                <a:rPr lang="en" sz="1200"/>
                <a:t>, …]</a:t>
              </a:r>
              <a:endParaRPr baseline="-25000" sz="1200"/>
            </a:p>
          </p:txBody>
        </p:sp>
        <p:sp>
          <p:nvSpPr>
            <p:cNvPr id="501" name="Google Shape;501;p33"/>
            <p:cNvSpPr txBox="1"/>
            <p:nvPr/>
          </p:nvSpPr>
          <p:spPr>
            <a:xfrm>
              <a:off x="6403725" y="2727375"/>
              <a:ext cx="30000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Knowledge Graph Embeddings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1145450" y="4814050"/>
              <a:ext cx="823500" cy="595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o</a:t>
              </a:r>
              <a:endParaRPr baseline="-25000">
                <a:solidFill>
                  <a:srgbClr val="FF0000"/>
                </a:solidFill>
              </a:endParaRPr>
            </a:p>
          </p:txBody>
        </p:sp>
        <p:cxnSp>
          <p:nvCxnSpPr>
            <p:cNvPr id="503" name="Google Shape;503;p33"/>
            <p:cNvCxnSpPr>
              <a:stCxn id="494" idx="4"/>
              <a:endCxn id="502" idx="0"/>
            </p:cNvCxnSpPr>
            <p:nvPr/>
          </p:nvCxnSpPr>
          <p:spPr>
            <a:xfrm>
              <a:off x="1557200" y="4556150"/>
              <a:ext cx="0" cy="25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04" name="Google Shape;504;p33"/>
            <p:cNvSpPr/>
            <p:nvPr/>
          </p:nvSpPr>
          <p:spPr>
            <a:xfrm>
              <a:off x="3687475" y="4843300"/>
              <a:ext cx="982500" cy="5370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[</a:t>
              </a:r>
              <a:r>
                <a:rPr lang="en">
                  <a:solidFill>
                    <a:srgbClr val="FF0000"/>
                  </a:solidFill>
                </a:rPr>
                <a:t>o</a:t>
              </a:r>
              <a:r>
                <a:rPr lang="en"/>
                <a:t>, e</a:t>
              </a:r>
              <a:r>
                <a:rPr baseline="-25000" lang="en"/>
                <a:t>i</a:t>
              </a:r>
              <a:r>
                <a:rPr lang="en"/>
                <a:t>]</a:t>
              </a:r>
              <a:endParaRPr/>
            </a:p>
          </p:txBody>
        </p:sp>
        <p:cxnSp>
          <p:nvCxnSpPr>
            <p:cNvPr id="505" name="Google Shape;505;p33"/>
            <p:cNvCxnSpPr>
              <a:stCxn id="502" idx="3"/>
            </p:cNvCxnSpPr>
            <p:nvPr/>
          </p:nvCxnSpPr>
          <p:spPr>
            <a:xfrm>
              <a:off x="1968950" y="5111800"/>
              <a:ext cx="2110800" cy="12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506" name="Google Shape;506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07575" y="4259650"/>
              <a:ext cx="1919450" cy="17043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</p:pic>
        <p:cxnSp>
          <p:nvCxnSpPr>
            <p:cNvPr id="507" name="Google Shape;507;p33"/>
            <p:cNvCxnSpPr>
              <a:stCxn id="504" idx="3"/>
              <a:endCxn id="506" idx="1"/>
            </p:cNvCxnSpPr>
            <p:nvPr/>
          </p:nvCxnSpPr>
          <p:spPr>
            <a:xfrm>
              <a:off x="4669975" y="5111800"/>
              <a:ext cx="5373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8" name="Google Shape;508;p33"/>
            <p:cNvCxnSpPr>
              <a:stCxn id="506" idx="3"/>
              <a:endCxn id="509" idx="1"/>
            </p:cNvCxnSpPr>
            <p:nvPr/>
          </p:nvCxnSpPr>
          <p:spPr>
            <a:xfrm>
              <a:off x="7127025" y="5111800"/>
              <a:ext cx="5373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09" name="Google Shape;509;p33"/>
            <p:cNvSpPr/>
            <p:nvPr/>
          </p:nvSpPr>
          <p:spPr>
            <a:xfrm>
              <a:off x="7664625" y="4843600"/>
              <a:ext cx="1390500" cy="5370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[</a:t>
              </a:r>
              <a:r>
                <a:rPr b="1" lang="en" sz="1000" u="sng">
                  <a:solidFill>
                    <a:srgbClr val="0000FF"/>
                  </a:solidFill>
                  <a:latin typeface="Cambria"/>
                  <a:ea typeface="Cambria"/>
                  <a:cs typeface="Cambria"/>
                  <a:sym typeface="Cambria"/>
                </a:rPr>
                <a:t>0.90</a:t>
              </a: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, </a:t>
              </a:r>
              <a:r>
                <a:rPr b="1" lang="en" sz="1000">
                  <a:solidFill>
                    <a:srgbClr val="9900FF"/>
                  </a:solidFill>
                  <a:latin typeface="Cambria"/>
                  <a:ea typeface="Cambria"/>
                  <a:cs typeface="Cambria"/>
                  <a:sym typeface="Cambria"/>
                </a:rPr>
                <a:t>0.31</a:t>
              </a: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, …]</a:t>
              </a:r>
              <a:endParaRPr sz="1000"/>
            </a:p>
          </p:txBody>
        </p:sp>
        <p:cxnSp>
          <p:nvCxnSpPr>
            <p:cNvPr id="510" name="Google Shape;510;p33"/>
            <p:cNvCxnSpPr/>
            <p:nvPr/>
          </p:nvCxnSpPr>
          <p:spPr>
            <a:xfrm flipH="1">
              <a:off x="4305800" y="3160550"/>
              <a:ext cx="1417800" cy="18495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1" name="Google Shape;511;p33"/>
            <p:cNvCxnSpPr/>
            <p:nvPr/>
          </p:nvCxnSpPr>
          <p:spPr>
            <a:xfrm flipH="1">
              <a:off x="4295100" y="3190950"/>
              <a:ext cx="1195500" cy="18291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2" name="Google Shape;512;p33"/>
            <p:cNvCxnSpPr/>
            <p:nvPr/>
          </p:nvCxnSpPr>
          <p:spPr>
            <a:xfrm flipH="1">
              <a:off x="4285175" y="3201075"/>
              <a:ext cx="1732200" cy="18192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med" w="med" type="none"/>
              <a:tailEnd len="med" w="med" type="triangle"/>
            </a:ln>
          </p:spPr>
        </p:cxnSp>
        <p:sp>
          <p:nvSpPr>
            <p:cNvPr id="513" name="Google Shape;513;p33"/>
            <p:cNvSpPr txBox="1"/>
            <p:nvPr/>
          </p:nvSpPr>
          <p:spPr>
            <a:xfrm>
              <a:off x="3307973" y="3461718"/>
              <a:ext cx="30000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One embedding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at a time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514" name="Google Shape;514;p33"/>
            <p:cNvCxnSpPr>
              <a:stCxn id="509" idx="2"/>
              <a:endCxn id="515" idx="0"/>
            </p:cNvCxnSpPr>
            <p:nvPr/>
          </p:nvCxnSpPr>
          <p:spPr>
            <a:xfrm>
              <a:off x="8359875" y="5380600"/>
              <a:ext cx="0" cy="867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16" name="Google Shape;516;p33"/>
            <p:cNvSpPr txBox="1"/>
            <p:nvPr/>
          </p:nvSpPr>
          <p:spPr>
            <a:xfrm>
              <a:off x="4543546" y="6191324"/>
              <a:ext cx="32475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Select most probable candidate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7664625" y="6248050"/>
              <a:ext cx="1390500" cy="5370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000FF"/>
                  </a:solidFill>
                  <a:latin typeface="Cambria"/>
                  <a:ea typeface="Cambria"/>
                  <a:cs typeface="Cambria"/>
                  <a:sym typeface="Cambria"/>
                </a:rPr>
                <a:t>Gerald Ford</a:t>
              </a:r>
              <a:endParaRPr sz="1000"/>
            </a:p>
          </p:txBody>
        </p:sp>
      </p:grpSp>
      <p:sp>
        <p:nvSpPr>
          <p:cNvPr id="517" name="Google Shape;517;p33"/>
          <p:cNvSpPr/>
          <p:nvPr/>
        </p:nvSpPr>
        <p:spPr>
          <a:xfrm>
            <a:off x="4424475" y="805875"/>
            <a:ext cx="3004200" cy="23166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</a:t>
            </a:r>
            <a:endParaRPr/>
          </a:p>
        </p:txBody>
      </p:sp>
      <p:grpSp>
        <p:nvGrpSpPr>
          <p:cNvPr id="523" name="Google Shape;523;p34"/>
          <p:cNvGrpSpPr/>
          <p:nvPr/>
        </p:nvGrpSpPr>
        <p:grpSpPr>
          <a:xfrm>
            <a:off x="1087300" y="969575"/>
            <a:ext cx="7352525" cy="3493009"/>
            <a:chOff x="509900" y="-402212"/>
            <a:chExt cx="8893825" cy="7187262"/>
          </a:xfrm>
        </p:grpSpPr>
        <p:sp>
          <p:nvSpPr>
            <p:cNvPr id="524" name="Google Shape;524;p34"/>
            <p:cNvSpPr/>
            <p:nvPr/>
          </p:nvSpPr>
          <p:spPr>
            <a:xfrm>
              <a:off x="509900" y="372100"/>
              <a:ext cx="2881500" cy="595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President </a:t>
              </a:r>
              <a:r>
                <a:rPr b="1" lang="en" sz="1000">
                  <a:latin typeface="Cambria"/>
                  <a:ea typeface="Cambria"/>
                  <a:cs typeface="Cambria"/>
                  <a:sym typeface="Cambria"/>
                </a:rPr>
                <a:t>Ford</a:t>
              </a: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 granted a pardon to former President Nixon.</a:t>
              </a:r>
              <a:endParaRPr sz="10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4572000" y="372100"/>
              <a:ext cx="2615700" cy="595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[</a:t>
              </a:r>
              <a:r>
                <a:rPr b="1" lang="en" sz="1000">
                  <a:solidFill>
                    <a:srgbClr val="0000FF"/>
                  </a:solidFill>
                  <a:latin typeface="Cambria"/>
                  <a:ea typeface="Cambria"/>
                  <a:cs typeface="Cambria"/>
                  <a:sym typeface="Cambria"/>
                </a:rPr>
                <a:t>Gerald Ford</a:t>
              </a: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, </a:t>
              </a:r>
              <a:r>
                <a:rPr b="1" lang="en" sz="1000">
                  <a:solidFill>
                    <a:srgbClr val="9900FF"/>
                  </a:solidFill>
                  <a:latin typeface="Cambria"/>
                  <a:ea typeface="Cambria"/>
                  <a:cs typeface="Cambria"/>
                  <a:sym typeface="Cambria"/>
                </a:rPr>
                <a:t>Henry Ford</a:t>
              </a: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, …]</a:t>
              </a:r>
              <a:endParaRPr sz="10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26" name="Google Shape;526;p34"/>
            <p:cNvSpPr txBox="1"/>
            <p:nvPr/>
          </p:nvSpPr>
          <p:spPr>
            <a:xfrm>
              <a:off x="1153250" y="-313580"/>
              <a:ext cx="15948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TEXT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27" name="Google Shape;527;p34"/>
            <p:cNvSpPr txBox="1"/>
            <p:nvPr/>
          </p:nvSpPr>
          <p:spPr>
            <a:xfrm>
              <a:off x="5119993" y="-402212"/>
              <a:ext cx="20946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CANDIDATE LIST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28" name="Google Shape;528;p34"/>
            <p:cNvSpPr/>
            <p:nvPr/>
          </p:nvSpPr>
          <p:spPr>
            <a:xfrm rot="5400000">
              <a:off x="1606786" y="-368996"/>
              <a:ext cx="501900" cy="2511600"/>
            </a:xfrm>
            <a:prstGeom prst="rightBrace">
              <a:avLst>
                <a:gd fmla="val 59994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4"/>
            <p:cNvSpPr txBox="1"/>
            <p:nvPr/>
          </p:nvSpPr>
          <p:spPr>
            <a:xfrm>
              <a:off x="2354619" y="1620152"/>
              <a:ext cx="26157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Context window size  k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530" name="Google Shape;530;p34"/>
            <p:cNvCxnSpPr>
              <a:stCxn id="528" idx="1"/>
              <a:endCxn id="531" idx="0"/>
            </p:cNvCxnSpPr>
            <p:nvPr/>
          </p:nvCxnSpPr>
          <p:spPr>
            <a:xfrm flipH="1">
              <a:off x="1557136" y="1137754"/>
              <a:ext cx="300600" cy="3723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31" name="Google Shape;531;p34"/>
            <p:cNvSpPr/>
            <p:nvPr/>
          </p:nvSpPr>
          <p:spPr>
            <a:xfrm>
              <a:off x="759800" y="1509850"/>
              <a:ext cx="1594800" cy="9675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Word Embedding Layer</a:t>
              </a:r>
              <a:endParaRPr sz="10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4837678" y="1454835"/>
              <a:ext cx="1732200" cy="9675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ambria"/>
                  <a:ea typeface="Cambria"/>
                  <a:cs typeface="Cambria"/>
                  <a:sym typeface="Cambria"/>
                </a:rPr>
                <a:t>Pretrained</a:t>
              </a:r>
              <a:endParaRPr sz="8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ambria"/>
                  <a:ea typeface="Cambria"/>
                  <a:cs typeface="Cambria"/>
                  <a:sym typeface="Cambria"/>
                </a:rPr>
                <a:t>Knowledge Graph Embeddings</a:t>
              </a:r>
              <a:endParaRPr sz="800"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533" name="Google Shape;533;p34"/>
            <p:cNvCxnSpPr>
              <a:stCxn id="531" idx="4"/>
              <a:endCxn id="534" idx="0"/>
            </p:cNvCxnSpPr>
            <p:nvPr/>
          </p:nvCxnSpPr>
          <p:spPr>
            <a:xfrm flipH="1">
              <a:off x="1553600" y="2477350"/>
              <a:ext cx="3600" cy="25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34" name="Google Shape;534;p34"/>
            <p:cNvSpPr/>
            <p:nvPr/>
          </p:nvSpPr>
          <p:spPr>
            <a:xfrm>
              <a:off x="814100" y="2735250"/>
              <a:ext cx="1479000" cy="595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[</a:t>
              </a:r>
              <a:r>
                <a:rPr lang="en" sz="1200">
                  <a:solidFill>
                    <a:srgbClr val="FF0000"/>
                  </a:solidFill>
                </a:rPr>
                <a:t>w</a:t>
              </a:r>
              <a:r>
                <a:rPr baseline="-25000" lang="en" sz="1200">
                  <a:solidFill>
                    <a:srgbClr val="FF0000"/>
                  </a:solidFill>
                </a:rPr>
                <a:t>1</a:t>
              </a:r>
              <a:r>
                <a:rPr lang="en" sz="1200">
                  <a:solidFill>
                    <a:srgbClr val="FF0000"/>
                  </a:solidFill>
                </a:rPr>
                <a:t>, w</a:t>
              </a:r>
              <a:r>
                <a:rPr baseline="-25000" lang="en" sz="1200">
                  <a:solidFill>
                    <a:srgbClr val="FF0000"/>
                  </a:solidFill>
                </a:rPr>
                <a:t>2</a:t>
              </a:r>
              <a:r>
                <a:rPr lang="en" sz="1200">
                  <a:solidFill>
                    <a:srgbClr val="FF0000"/>
                  </a:solidFill>
                </a:rPr>
                <a:t>, …, w</a:t>
              </a:r>
              <a:r>
                <a:rPr baseline="-25000" lang="en" sz="1200">
                  <a:solidFill>
                    <a:srgbClr val="FF0000"/>
                  </a:solidFill>
                </a:rPr>
                <a:t>k</a:t>
              </a:r>
              <a:r>
                <a:rPr lang="en" sz="1200"/>
                <a:t>]</a:t>
              </a:r>
              <a:endParaRPr baseline="-25000" sz="1200"/>
            </a:p>
          </p:txBody>
        </p:sp>
        <p:sp>
          <p:nvSpPr>
            <p:cNvPr id="535" name="Google Shape;535;p34"/>
            <p:cNvSpPr txBox="1"/>
            <p:nvPr/>
          </p:nvSpPr>
          <p:spPr>
            <a:xfrm>
              <a:off x="2354600" y="2751260"/>
              <a:ext cx="20148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Word Embeddings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536" name="Google Shape;536;p34"/>
            <p:cNvCxnSpPr>
              <a:stCxn id="534" idx="2"/>
              <a:endCxn id="537" idx="0"/>
            </p:cNvCxnSpPr>
            <p:nvPr/>
          </p:nvCxnSpPr>
          <p:spPr>
            <a:xfrm>
              <a:off x="1553600" y="3330750"/>
              <a:ext cx="3600" cy="25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37" name="Google Shape;537;p34"/>
            <p:cNvSpPr/>
            <p:nvPr/>
          </p:nvSpPr>
          <p:spPr>
            <a:xfrm>
              <a:off x="726500" y="3588650"/>
              <a:ext cx="1661400" cy="9675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Bidirectional LSTM</a:t>
              </a:r>
              <a:endParaRPr sz="1000"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538" name="Google Shape;538;p34"/>
            <p:cNvCxnSpPr>
              <a:endCxn id="532" idx="0"/>
            </p:cNvCxnSpPr>
            <p:nvPr/>
          </p:nvCxnSpPr>
          <p:spPr>
            <a:xfrm>
              <a:off x="5010178" y="657435"/>
              <a:ext cx="693600" cy="797400"/>
            </a:xfrm>
            <a:prstGeom prst="curvedConnector2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9" name="Google Shape;539;p34"/>
            <p:cNvCxnSpPr>
              <a:endCxn id="532" idx="0"/>
            </p:cNvCxnSpPr>
            <p:nvPr/>
          </p:nvCxnSpPr>
          <p:spPr>
            <a:xfrm flipH="1">
              <a:off x="5703778" y="684435"/>
              <a:ext cx="535500" cy="770400"/>
            </a:xfrm>
            <a:prstGeom prst="curvedConnector2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40" name="Google Shape;540;p34"/>
            <p:cNvCxnSpPr>
              <a:endCxn id="532" idx="0"/>
            </p:cNvCxnSpPr>
            <p:nvPr/>
          </p:nvCxnSpPr>
          <p:spPr>
            <a:xfrm flipH="1">
              <a:off x="5703778" y="848535"/>
              <a:ext cx="869700" cy="606300"/>
            </a:xfrm>
            <a:prstGeom prst="curvedConnector2">
              <a:avLst/>
            </a:prstGeom>
            <a:noFill/>
            <a:ln cap="flat" cmpd="sng" w="19050">
              <a:solidFill>
                <a:srgbClr val="000000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pic>
          <p:nvPicPr>
            <p:cNvPr id="541" name="Google Shape;541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77250" y="1400098"/>
              <a:ext cx="1077046" cy="10770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2" name="Google Shape;542;p34"/>
            <p:cNvCxnSpPr>
              <a:stCxn id="532" idx="4"/>
              <a:endCxn id="543" idx="0"/>
            </p:cNvCxnSpPr>
            <p:nvPr/>
          </p:nvCxnSpPr>
          <p:spPr>
            <a:xfrm>
              <a:off x="5703778" y="2422335"/>
              <a:ext cx="68700" cy="368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43" name="Google Shape;543;p34"/>
            <p:cNvSpPr/>
            <p:nvPr/>
          </p:nvSpPr>
          <p:spPr>
            <a:xfrm>
              <a:off x="5233975" y="2790975"/>
              <a:ext cx="1077000" cy="595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[</a:t>
              </a:r>
              <a:r>
                <a:rPr lang="en" sz="1200">
                  <a:solidFill>
                    <a:srgbClr val="0000FF"/>
                  </a:solidFill>
                </a:rPr>
                <a:t>e</a:t>
              </a:r>
              <a:r>
                <a:rPr baseline="-25000" lang="en" sz="1200">
                  <a:solidFill>
                    <a:srgbClr val="0000FF"/>
                  </a:solidFill>
                </a:rPr>
                <a:t>1</a:t>
              </a:r>
              <a:r>
                <a:rPr lang="en" sz="1200"/>
                <a:t>, </a:t>
              </a:r>
              <a:r>
                <a:rPr lang="en" sz="1200">
                  <a:solidFill>
                    <a:srgbClr val="9900FF"/>
                  </a:solidFill>
                </a:rPr>
                <a:t>e</a:t>
              </a:r>
              <a:r>
                <a:rPr baseline="-25000" lang="en" sz="1200">
                  <a:solidFill>
                    <a:srgbClr val="9900FF"/>
                  </a:solidFill>
                </a:rPr>
                <a:t>2</a:t>
              </a:r>
              <a:r>
                <a:rPr lang="en" sz="1200"/>
                <a:t>, …]</a:t>
              </a:r>
              <a:endParaRPr baseline="-25000" sz="1200"/>
            </a:p>
          </p:txBody>
        </p:sp>
        <p:sp>
          <p:nvSpPr>
            <p:cNvPr id="544" name="Google Shape;544;p34"/>
            <p:cNvSpPr txBox="1"/>
            <p:nvPr/>
          </p:nvSpPr>
          <p:spPr>
            <a:xfrm>
              <a:off x="6403725" y="2727375"/>
              <a:ext cx="30000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Knowledge Graph Embeddings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1145450" y="4814050"/>
              <a:ext cx="823500" cy="5955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o</a:t>
              </a:r>
              <a:endParaRPr baseline="-25000">
                <a:solidFill>
                  <a:srgbClr val="FF0000"/>
                </a:solidFill>
              </a:endParaRPr>
            </a:p>
          </p:txBody>
        </p:sp>
        <p:cxnSp>
          <p:nvCxnSpPr>
            <p:cNvPr id="546" name="Google Shape;546;p34"/>
            <p:cNvCxnSpPr>
              <a:stCxn id="537" idx="4"/>
              <a:endCxn id="545" idx="0"/>
            </p:cNvCxnSpPr>
            <p:nvPr/>
          </p:nvCxnSpPr>
          <p:spPr>
            <a:xfrm>
              <a:off x="1557200" y="4556150"/>
              <a:ext cx="0" cy="25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47" name="Google Shape;547;p34"/>
            <p:cNvSpPr/>
            <p:nvPr/>
          </p:nvSpPr>
          <p:spPr>
            <a:xfrm>
              <a:off x="3687475" y="4843300"/>
              <a:ext cx="982500" cy="5370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[</a:t>
              </a:r>
              <a:r>
                <a:rPr lang="en">
                  <a:solidFill>
                    <a:srgbClr val="FF0000"/>
                  </a:solidFill>
                </a:rPr>
                <a:t>o</a:t>
              </a:r>
              <a:r>
                <a:rPr lang="en"/>
                <a:t>, e</a:t>
              </a:r>
              <a:r>
                <a:rPr baseline="-25000" lang="en"/>
                <a:t>i</a:t>
              </a:r>
              <a:r>
                <a:rPr lang="en"/>
                <a:t>]</a:t>
              </a:r>
              <a:endParaRPr/>
            </a:p>
          </p:txBody>
        </p:sp>
        <p:cxnSp>
          <p:nvCxnSpPr>
            <p:cNvPr id="548" name="Google Shape;548;p34"/>
            <p:cNvCxnSpPr>
              <a:stCxn id="545" idx="3"/>
            </p:cNvCxnSpPr>
            <p:nvPr/>
          </p:nvCxnSpPr>
          <p:spPr>
            <a:xfrm>
              <a:off x="1968950" y="5111800"/>
              <a:ext cx="2110800" cy="12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549" name="Google Shape;549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07575" y="4259650"/>
              <a:ext cx="1919450" cy="17043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</p:pic>
        <p:cxnSp>
          <p:nvCxnSpPr>
            <p:cNvPr id="550" name="Google Shape;550;p34"/>
            <p:cNvCxnSpPr>
              <a:stCxn id="547" idx="3"/>
              <a:endCxn id="549" idx="1"/>
            </p:cNvCxnSpPr>
            <p:nvPr/>
          </p:nvCxnSpPr>
          <p:spPr>
            <a:xfrm>
              <a:off x="4669975" y="5111800"/>
              <a:ext cx="5373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51" name="Google Shape;551;p34"/>
            <p:cNvCxnSpPr>
              <a:stCxn id="549" idx="3"/>
              <a:endCxn id="552" idx="1"/>
            </p:cNvCxnSpPr>
            <p:nvPr/>
          </p:nvCxnSpPr>
          <p:spPr>
            <a:xfrm>
              <a:off x="7127025" y="5111800"/>
              <a:ext cx="5373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52" name="Google Shape;552;p34"/>
            <p:cNvSpPr/>
            <p:nvPr/>
          </p:nvSpPr>
          <p:spPr>
            <a:xfrm>
              <a:off x="7664625" y="4843600"/>
              <a:ext cx="1390500" cy="5370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[</a:t>
              </a:r>
              <a:r>
                <a:rPr b="1" lang="en" sz="1000" u="sng">
                  <a:solidFill>
                    <a:srgbClr val="0000FF"/>
                  </a:solidFill>
                  <a:latin typeface="Cambria"/>
                  <a:ea typeface="Cambria"/>
                  <a:cs typeface="Cambria"/>
                  <a:sym typeface="Cambria"/>
                </a:rPr>
                <a:t>0.90</a:t>
              </a: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, </a:t>
              </a:r>
              <a:r>
                <a:rPr b="1" lang="en" sz="1000">
                  <a:solidFill>
                    <a:srgbClr val="9900FF"/>
                  </a:solidFill>
                  <a:latin typeface="Cambria"/>
                  <a:ea typeface="Cambria"/>
                  <a:cs typeface="Cambria"/>
                  <a:sym typeface="Cambria"/>
                </a:rPr>
                <a:t>0.31</a:t>
              </a: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, …]</a:t>
              </a:r>
              <a:endParaRPr sz="1000"/>
            </a:p>
          </p:txBody>
        </p:sp>
        <p:cxnSp>
          <p:nvCxnSpPr>
            <p:cNvPr id="553" name="Google Shape;553;p34"/>
            <p:cNvCxnSpPr/>
            <p:nvPr/>
          </p:nvCxnSpPr>
          <p:spPr>
            <a:xfrm flipH="1">
              <a:off x="4305800" y="3160550"/>
              <a:ext cx="1417800" cy="18495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54" name="Google Shape;554;p34"/>
            <p:cNvCxnSpPr/>
            <p:nvPr/>
          </p:nvCxnSpPr>
          <p:spPr>
            <a:xfrm flipH="1">
              <a:off x="4295100" y="3190950"/>
              <a:ext cx="1195500" cy="18291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55" name="Google Shape;555;p34"/>
            <p:cNvCxnSpPr/>
            <p:nvPr/>
          </p:nvCxnSpPr>
          <p:spPr>
            <a:xfrm flipH="1">
              <a:off x="4285175" y="3201075"/>
              <a:ext cx="1732200" cy="18192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med" w="med" type="none"/>
              <a:tailEnd len="med" w="med" type="triangle"/>
            </a:ln>
          </p:spPr>
        </p:cxnSp>
        <p:sp>
          <p:nvSpPr>
            <p:cNvPr id="556" name="Google Shape;556;p34"/>
            <p:cNvSpPr txBox="1"/>
            <p:nvPr/>
          </p:nvSpPr>
          <p:spPr>
            <a:xfrm>
              <a:off x="3307973" y="3461718"/>
              <a:ext cx="30000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One embedding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at a time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557" name="Google Shape;557;p34"/>
            <p:cNvCxnSpPr>
              <a:stCxn id="552" idx="2"/>
              <a:endCxn id="558" idx="0"/>
            </p:cNvCxnSpPr>
            <p:nvPr/>
          </p:nvCxnSpPr>
          <p:spPr>
            <a:xfrm>
              <a:off x="8359875" y="5380600"/>
              <a:ext cx="0" cy="867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59" name="Google Shape;559;p34"/>
            <p:cNvSpPr txBox="1"/>
            <p:nvPr/>
          </p:nvSpPr>
          <p:spPr>
            <a:xfrm>
              <a:off x="4543546" y="6191324"/>
              <a:ext cx="32475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Select most probable candidate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7664625" y="6248050"/>
              <a:ext cx="1390500" cy="5370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000FF"/>
                  </a:solidFill>
                  <a:latin typeface="Cambria"/>
                  <a:ea typeface="Cambria"/>
                  <a:cs typeface="Cambria"/>
                  <a:sym typeface="Cambria"/>
                </a:rPr>
                <a:t>Gerald Ford</a:t>
              </a:r>
              <a:endParaRPr sz="1000"/>
            </a:p>
          </p:txBody>
        </p:sp>
      </p:grpSp>
      <p:sp>
        <p:nvSpPr>
          <p:cNvPr id="560" name="Google Shape;560;p34"/>
          <p:cNvSpPr/>
          <p:nvPr/>
        </p:nvSpPr>
        <p:spPr>
          <a:xfrm>
            <a:off x="3400450" y="2975600"/>
            <a:ext cx="5346900" cy="19542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●"/>
            </a:pPr>
            <a:r>
              <a:rPr lang="en">
                <a:solidFill>
                  <a:srgbClr val="9E9E9E"/>
                </a:solidFill>
              </a:rPr>
              <a:t>Training Set: 9.3 million rows, Test Set: 2.3 million rows</a:t>
            </a:r>
            <a:endParaRPr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>
                <a:solidFill>
                  <a:srgbClr val="9E9E9E"/>
                </a:solidFill>
              </a:rPr>
              <a:t>20.11% positive, 79.89% negative labels</a:t>
            </a:r>
            <a:endParaRPr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>
                <a:solidFill>
                  <a:srgbClr val="9E9E9E"/>
                </a:solidFill>
              </a:rPr>
              <a:t>Window size: 20</a:t>
            </a:r>
            <a:endParaRPr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>
                <a:solidFill>
                  <a:srgbClr val="9E9E9E"/>
                </a:solidFill>
              </a:rPr>
              <a:t>Test Accuracy: 0.8676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566" name="Google Shape;56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</a:t>
            </a:r>
            <a:r>
              <a:rPr lang="en"/>
              <a:t> Results </a:t>
            </a:r>
            <a:endParaRPr/>
          </a:p>
        </p:txBody>
      </p:sp>
      <p:pic>
        <p:nvPicPr>
          <p:cNvPr id="567" name="Google Shape;5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141" y="2551125"/>
            <a:ext cx="3392058" cy="23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5"/>
          <p:cNvSpPr txBox="1"/>
          <p:nvPr/>
        </p:nvSpPr>
        <p:spPr>
          <a:xfrm>
            <a:off x="5110222" y="3179950"/>
            <a:ext cx="7545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AUC = 0.9014</a:t>
            </a:r>
            <a:endParaRPr sz="1200"/>
          </a:p>
        </p:txBody>
      </p:sp>
      <p:pic>
        <p:nvPicPr>
          <p:cNvPr id="569" name="Google Shape;56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99" y="2551125"/>
            <a:ext cx="2540900" cy="23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</a:t>
            </a:r>
            <a:r>
              <a:rPr lang="en"/>
              <a:t> Candidate List Results </a:t>
            </a:r>
            <a:endParaRPr/>
          </a:p>
        </p:txBody>
      </p:sp>
      <p:sp>
        <p:nvSpPr>
          <p:cNvPr id="575" name="Google Shape;575;p36"/>
          <p:cNvSpPr txBox="1"/>
          <p:nvPr>
            <p:ph idx="1" type="body"/>
          </p:nvPr>
        </p:nvSpPr>
        <p:spPr>
          <a:xfrm>
            <a:off x="311700" y="1152475"/>
            <a:ext cx="8520600" cy="3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“President </a:t>
            </a:r>
            <a:r>
              <a:rPr lang="en">
                <a:solidFill>
                  <a:srgbClr val="00FFFF"/>
                </a:solidFill>
              </a:rPr>
              <a:t>Ford</a:t>
            </a:r>
            <a:r>
              <a:rPr lang="en"/>
              <a:t> granted a pardon to former President Nixon”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●"/>
            </a:pPr>
            <a:r>
              <a:rPr lang="en">
                <a:solidFill>
                  <a:srgbClr val="9E9E9E"/>
                </a:solidFill>
              </a:rPr>
              <a:t>From candidate selection:</a:t>
            </a:r>
            <a:endParaRPr>
              <a:solidFill>
                <a:srgbClr val="9E9E9E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Candidate List = [Gerald Ford, Henry Ford, Ford Motor Company]</a:t>
            </a:r>
            <a:endParaRPr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9E9E9E"/>
              </a:buClr>
              <a:buSzPts val="1800"/>
              <a:buChar char="●"/>
            </a:pPr>
            <a:r>
              <a:rPr lang="en">
                <a:solidFill>
                  <a:srgbClr val="9E9E9E"/>
                </a:solidFill>
              </a:rPr>
              <a:t>NED: Select the the highest predicted probability: </a:t>
            </a:r>
            <a:endParaRPr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800">
                <a:solidFill>
                  <a:srgbClr val="9E9E9E"/>
                </a:solidFill>
                <a:highlight>
                  <a:srgbClr val="00FFFF"/>
                </a:highlight>
              </a:rPr>
              <a:t>Gerald Ford</a:t>
            </a:r>
            <a:r>
              <a:rPr lang="en" sz="1800">
                <a:solidFill>
                  <a:srgbClr val="9E9E9E"/>
                </a:solidFill>
              </a:rPr>
              <a:t> : 0.8</a:t>
            </a:r>
            <a:endParaRPr sz="1800">
              <a:solidFill>
                <a:srgbClr val="9E9E9E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○"/>
            </a:pPr>
            <a:r>
              <a:rPr lang="en" sz="1800">
                <a:solidFill>
                  <a:srgbClr val="9E9E9E"/>
                </a:solidFill>
              </a:rPr>
              <a:t>Henry Ford: 0.4</a:t>
            </a:r>
            <a:endParaRPr sz="1800">
              <a:solidFill>
                <a:srgbClr val="9E9E9E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○"/>
            </a:pPr>
            <a:r>
              <a:rPr lang="en" sz="1800">
                <a:solidFill>
                  <a:srgbClr val="9E9E9E"/>
                </a:solidFill>
              </a:rPr>
              <a:t>Ford Motor Company: 0.2</a:t>
            </a:r>
            <a:endParaRPr sz="1800">
              <a:solidFill>
                <a:srgbClr val="9E9E9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●"/>
            </a:pPr>
            <a:r>
              <a:rPr lang="en">
                <a:solidFill>
                  <a:srgbClr val="9E9E9E"/>
                </a:solidFill>
              </a:rPr>
              <a:t>Test set recall: </a:t>
            </a:r>
            <a:r>
              <a:rPr lang="en">
                <a:solidFill>
                  <a:srgbClr val="9E9E9E"/>
                </a:solidFill>
              </a:rPr>
              <a:t>0.758</a:t>
            </a:r>
            <a:endParaRPr sz="18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Abstaining Prediction</a:t>
            </a:r>
            <a:endParaRPr/>
          </a:p>
        </p:txBody>
      </p:sp>
      <p:sp>
        <p:nvSpPr>
          <p:cNvPr id="581" name="Google Shape;58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Candidate list with missing candidates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Option of abstaining when max probability below threshold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Without abstaining: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 precision: 0.758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 recall: 0.758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Abstaining at threshold = 0.2: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 precision: 0.771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 recall: 0.695</a:t>
            </a:r>
            <a:endParaRPr/>
          </a:p>
        </p:txBody>
      </p:sp>
      <p:sp>
        <p:nvSpPr>
          <p:cNvPr id="582" name="Google Shape;582;p37"/>
          <p:cNvSpPr/>
          <p:nvPr/>
        </p:nvSpPr>
        <p:spPr>
          <a:xfrm>
            <a:off x="4489875" y="2055325"/>
            <a:ext cx="4455900" cy="293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875" y="2073325"/>
            <a:ext cx="4427826" cy="29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8"/>
          <p:cNvSpPr txBox="1"/>
          <p:nvPr>
            <p:ph idx="1" type="body"/>
          </p:nvPr>
        </p:nvSpPr>
        <p:spPr>
          <a:xfrm>
            <a:off x="311700" y="1166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Jupyter Notebook Interface to Wikipedify a sentence</a:t>
            </a:r>
            <a:endParaRPr/>
          </a:p>
        </p:txBody>
      </p:sp>
      <p:pic>
        <p:nvPicPr>
          <p:cNvPr id="590" name="Google Shape;5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600" y="1693500"/>
            <a:ext cx="4480375" cy="33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What worked</a:t>
            </a:r>
            <a:endParaRPr/>
          </a:p>
        </p:txBody>
      </p:sp>
      <p:pic>
        <p:nvPicPr>
          <p:cNvPr id="596" name="Google Shape;5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724" y="572700"/>
            <a:ext cx="5071613" cy="45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What worked</a:t>
            </a:r>
            <a:endParaRPr/>
          </a:p>
        </p:txBody>
      </p:sp>
      <p:sp>
        <p:nvSpPr>
          <p:cNvPr id="602" name="Google Shape;60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</a:t>
            </a:r>
            <a:r>
              <a:rPr lang="en" u="sng"/>
              <a:t>Michael Jordan</a:t>
            </a:r>
            <a:r>
              <a:rPr lang="en"/>
              <a:t> was a basketball player on the </a:t>
            </a:r>
            <a:r>
              <a:rPr lang="en" u="sng"/>
              <a:t>Chicago Bulls</a:t>
            </a:r>
            <a:r>
              <a:rPr lang="en"/>
              <a:t>.”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</a:t>
            </a:r>
            <a:r>
              <a:rPr lang="en" u="sng"/>
              <a:t>Professor Michael Jordan</a:t>
            </a:r>
            <a:r>
              <a:rPr lang="en"/>
              <a:t> is a statistician. He’s at </a:t>
            </a:r>
            <a:r>
              <a:rPr lang="en" u="sng"/>
              <a:t>Berkeley</a:t>
            </a:r>
            <a:r>
              <a:rPr lang="en"/>
              <a:t>.”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making sensible choices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Able to differentiate between the basketball player and the ML researcher!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03" name="Google Shape;6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075" y="1570100"/>
            <a:ext cx="1492775" cy="12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075" y="3186400"/>
            <a:ext cx="3663476" cy="11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What did not work</a:t>
            </a:r>
            <a:endParaRPr/>
          </a:p>
        </p:txBody>
      </p:sp>
      <p:sp>
        <p:nvSpPr>
          <p:cNvPr id="610" name="Google Shape;61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</a:t>
            </a:r>
            <a:r>
              <a:rPr lang="en" u="sng"/>
              <a:t>Apple</a:t>
            </a:r>
            <a:r>
              <a:rPr lang="en"/>
              <a:t> was the brain-child of </a:t>
            </a:r>
            <a:r>
              <a:rPr lang="en" u="sng"/>
              <a:t>Steve</a:t>
            </a:r>
            <a:r>
              <a:rPr lang="en"/>
              <a:t>. It has produced numerous innovations such as </a:t>
            </a:r>
            <a:r>
              <a:rPr lang="en" u="sng"/>
              <a:t>Ip</a:t>
            </a:r>
            <a:r>
              <a:rPr lang="en" u="sng"/>
              <a:t>hone</a:t>
            </a:r>
            <a:r>
              <a:rPr lang="en"/>
              <a:t>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228675"/>
            <a:ext cx="387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exists ~</a:t>
            </a:r>
            <a:r>
              <a:rPr b="1" lang="en"/>
              <a:t>40 million</a:t>
            </a:r>
            <a:r>
              <a:rPr lang="en"/>
              <a:t> Wikipedia articles!!!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Every day: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500 million</a:t>
            </a:r>
            <a:r>
              <a:rPr lang="en"/>
              <a:t> tweets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450 million</a:t>
            </a:r>
            <a:r>
              <a:rPr lang="en"/>
              <a:t> FB status updates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4.5 million</a:t>
            </a:r>
            <a:r>
              <a:rPr lang="en"/>
              <a:t> blog posts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2 million</a:t>
            </a:r>
            <a:r>
              <a:rPr lang="en"/>
              <a:t> news articles published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15"/>
          <p:cNvGrpSpPr/>
          <p:nvPr/>
        </p:nvGrpSpPr>
        <p:grpSpPr>
          <a:xfrm>
            <a:off x="7453675" y="93325"/>
            <a:ext cx="1500150" cy="4924900"/>
            <a:chOff x="6920275" y="93325"/>
            <a:chExt cx="1500150" cy="4924900"/>
          </a:xfrm>
        </p:grpSpPr>
        <p:grpSp>
          <p:nvGrpSpPr>
            <p:cNvPr id="74" name="Google Shape;74;p15"/>
            <p:cNvGrpSpPr/>
            <p:nvPr/>
          </p:nvGrpSpPr>
          <p:grpSpPr>
            <a:xfrm>
              <a:off x="7518071" y="434282"/>
              <a:ext cx="321832" cy="800598"/>
              <a:chOff x="6968650" y="1152475"/>
              <a:chExt cx="477000" cy="1337675"/>
            </a:xfrm>
          </p:grpSpPr>
          <p:sp>
            <p:nvSpPr>
              <p:cNvPr id="75" name="Google Shape;75;p15"/>
              <p:cNvSpPr/>
              <p:nvPr/>
            </p:nvSpPr>
            <p:spPr>
              <a:xfrm>
                <a:off x="6968650" y="1639950"/>
                <a:ext cx="477000" cy="8502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6999700" y="1152475"/>
                <a:ext cx="414900" cy="424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15"/>
            <p:cNvGrpSpPr/>
            <p:nvPr/>
          </p:nvGrpSpPr>
          <p:grpSpPr>
            <a:xfrm>
              <a:off x="6922955" y="2105077"/>
              <a:ext cx="1482889" cy="878335"/>
              <a:chOff x="6508108" y="2722907"/>
              <a:chExt cx="1896519" cy="1113648"/>
            </a:xfrm>
          </p:grpSpPr>
          <p:grpSp>
            <p:nvGrpSpPr>
              <p:cNvPr id="78" name="Google Shape;78;p15"/>
              <p:cNvGrpSpPr/>
              <p:nvPr/>
            </p:nvGrpSpPr>
            <p:grpSpPr>
              <a:xfrm>
                <a:off x="6674958" y="2722907"/>
                <a:ext cx="1543207" cy="800598"/>
                <a:chOff x="6674958" y="2722907"/>
                <a:chExt cx="1543207" cy="800598"/>
              </a:xfrm>
            </p:grpSpPr>
            <p:grpSp>
              <p:nvGrpSpPr>
                <p:cNvPr id="79" name="Google Shape;79;p15"/>
                <p:cNvGrpSpPr/>
                <p:nvPr/>
              </p:nvGrpSpPr>
              <p:grpSpPr>
                <a:xfrm>
                  <a:off x="6674958" y="2722907"/>
                  <a:ext cx="321832" cy="800598"/>
                  <a:chOff x="6968650" y="1152475"/>
                  <a:chExt cx="477000" cy="1337675"/>
                </a:xfrm>
              </p:grpSpPr>
              <p:sp>
                <p:nvSpPr>
                  <p:cNvPr id="80" name="Google Shape;80;p15"/>
                  <p:cNvSpPr/>
                  <p:nvPr/>
                </p:nvSpPr>
                <p:spPr>
                  <a:xfrm>
                    <a:off x="6968650" y="1639950"/>
                    <a:ext cx="477000" cy="850200"/>
                  </a:xfrm>
                  <a:prstGeom prst="round2SameRect">
                    <a:avLst>
                      <a:gd fmla="val 16667" name="adj1"/>
                      <a:gd fmla="val 0" name="adj2"/>
                    </a:avLst>
                  </a:prstGeom>
                  <a:solidFill>
                    <a:srgbClr val="C5C5C5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15"/>
                  <p:cNvSpPr/>
                  <p:nvPr/>
                </p:nvSpPr>
                <p:spPr>
                  <a:xfrm>
                    <a:off x="6999700" y="1152475"/>
                    <a:ext cx="414900" cy="424500"/>
                  </a:xfrm>
                  <a:prstGeom prst="ellipse">
                    <a:avLst/>
                  </a:prstGeom>
                  <a:solidFill>
                    <a:srgbClr val="C5C5C5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82" name="Google Shape;82;p15"/>
                <p:cNvGrpSpPr/>
                <p:nvPr/>
              </p:nvGrpSpPr>
              <p:grpSpPr>
                <a:xfrm>
                  <a:off x="6996808" y="2722907"/>
                  <a:ext cx="321832" cy="800598"/>
                  <a:chOff x="6968650" y="1152475"/>
                  <a:chExt cx="477000" cy="1337675"/>
                </a:xfrm>
              </p:grpSpPr>
              <p:sp>
                <p:nvSpPr>
                  <p:cNvPr id="83" name="Google Shape;83;p15"/>
                  <p:cNvSpPr/>
                  <p:nvPr/>
                </p:nvSpPr>
                <p:spPr>
                  <a:xfrm>
                    <a:off x="6968650" y="1639950"/>
                    <a:ext cx="477000" cy="850200"/>
                  </a:xfrm>
                  <a:prstGeom prst="round2SameRect">
                    <a:avLst>
                      <a:gd fmla="val 16667" name="adj1"/>
                      <a:gd fmla="val 0" name="adj2"/>
                    </a:avLst>
                  </a:prstGeom>
                  <a:solidFill>
                    <a:srgbClr val="C5C5C5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15"/>
                  <p:cNvSpPr/>
                  <p:nvPr/>
                </p:nvSpPr>
                <p:spPr>
                  <a:xfrm>
                    <a:off x="6999700" y="1152475"/>
                    <a:ext cx="414900" cy="424500"/>
                  </a:xfrm>
                  <a:prstGeom prst="ellipse">
                    <a:avLst/>
                  </a:prstGeom>
                  <a:solidFill>
                    <a:srgbClr val="C5C5C5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85" name="Google Shape;85;p15"/>
                <p:cNvGrpSpPr/>
                <p:nvPr/>
              </p:nvGrpSpPr>
              <p:grpSpPr>
                <a:xfrm>
                  <a:off x="7301158" y="2722907"/>
                  <a:ext cx="321832" cy="800598"/>
                  <a:chOff x="6968650" y="1152475"/>
                  <a:chExt cx="477000" cy="1337675"/>
                </a:xfrm>
              </p:grpSpPr>
              <p:sp>
                <p:nvSpPr>
                  <p:cNvPr id="86" name="Google Shape;86;p15"/>
                  <p:cNvSpPr/>
                  <p:nvPr/>
                </p:nvSpPr>
                <p:spPr>
                  <a:xfrm>
                    <a:off x="6968650" y="1639950"/>
                    <a:ext cx="477000" cy="850200"/>
                  </a:xfrm>
                  <a:prstGeom prst="round2SameRect">
                    <a:avLst>
                      <a:gd fmla="val 16667" name="adj1"/>
                      <a:gd fmla="val 0" name="adj2"/>
                    </a:avLst>
                  </a:prstGeom>
                  <a:solidFill>
                    <a:srgbClr val="C5C5C5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15"/>
                  <p:cNvSpPr/>
                  <p:nvPr/>
                </p:nvSpPr>
                <p:spPr>
                  <a:xfrm>
                    <a:off x="6999700" y="1152475"/>
                    <a:ext cx="414900" cy="424500"/>
                  </a:xfrm>
                  <a:prstGeom prst="ellipse">
                    <a:avLst/>
                  </a:prstGeom>
                  <a:solidFill>
                    <a:srgbClr val="C5C5C5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88" name="Google Shape;88;p15"/>
                <p:cNvGrpSpPr/>
                <p:nvPr/>
              </p:nvGrpSpPr>
              <p:grpSpPr>
                <a:xfrm>
                  <a:off x="7605958" y="2722907"/>
                  <a:ext cx="321832" cy="800598"/>
                  <a:chOff x="6968650" y="1152475"/>
                  <a:chExt cx="477000" cy="1337675"/>
                </a:xfrm>
              </p:grpSpPr>
              <p:sp>
                <p:nvSpPr>
                  <p:cNvPr id="89" name="Google Shape;89;p15"/>
                  <p:cNvSpPr/>
                  <p:nvPr/>
                </p:nvSpPr>
                <p:spPr>
                  <a:xfrm>
                    <a:off x="6968650" y="1639950"/>
                    <a:ext cx="477000" cy="850200"/>
                  </a:xfrm>
                  <a:prstGeom prst="round2SameRect">
                    <a:avLst>
                      <a:gd fmla="val 16667" name="adj1"/>
                      <a:gd fmla="val 0" name="adj2"/>
                    </a:avLst>
                  </a:prstGeom>
                  <a:solidFill>
                    <a:srgbClr val="C5C5C5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0" name="Google Shape;90;p15"/>
                  <p:cNvSpPr/>
                  <p:nvPr/>
                </p:nvSpPr>
                <p:spPr>
                  <a:xfrm>
                    <a:off x="6999700" y="1152475"/>
                    <a:ext cx="414900" cy="424500"/>
                  </a:xfrm>
                  <a:prstGeom prst="ellipse">
                    <a:avLst/>
                  </a:prstGeom>
                  <a:solidFill>
                    <a:srgbClr val="C5C5C5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91" name="Google Shape;91;p15"/>
                <p:cNvGrpSpPr/>
                <p:nvPr/>
              </p:nvGrpSpPr>
              <p:grpSpPr>
                <a:xfrm>
                  <a:off x="7896333" y="2722907"/>
                  <a:ext cx="321832" cy="800598"/>
                  <a:chOff x="6968650" y="1152475"/>
                  <a:chExt cx="477000" cy="1337675"/>
                </a:xfrm>
              </p:grpSpPr>
              <p:sp>
                <p:nvSpPr>
                  <p:cNvPr id="92" name="Google Shape;92;p15"/>
                  <p:cNvSpPr/>
                  <p:nvPr/>
                </p:nvSpPr>
                <p:spPr>
                  <a:xfrm>
                    <a:off x="6968650" y="1639950"/>
                    <a:ext cx="477000" cy="850200"/>
                  </a:xfrm>
                  <a:prstGeom prst="round2SameRect">
                    <a:avLst>
                      <a:gd fmla="val 16667" name="adj1"/>
                      <a:gd fmla="val 0" name="adj2"/>
                    </a:avLst>
                  </a:prstGeom>
                  <a:solidFill>
                    <a:srgbClr val="C5C5C5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3" name="Google Shape;93;p15"/>
                  <p:cNvSpPr/>
                  <p:nvPr/>
                </p:nvSpPr>
                <p:spPr>
                  <a:xfrm>
                    <a:off x="6999700" y="1152475"/>
                    <a:ext cx="414900" cy="424500"/>
                  </a:xfrm>
                  <a:prstGeom prst="ellipse">
                    <a:avLst/>
                  </a:prstGeom>
                  <a:solidFill>
                    <a:srgbClr val="C5C5C5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94" name="Google Shape;94;p15"/>
              <p:cNvGrpSpPr/>
              <p:nvPr/>
            </p:nvGrpSpPr>
            <p:grpSpPr>
              <a:xfrm>
                <a:off x="6508108" y="2873207"/>
                <a:ext cx="1896519" cy="800598"/>
                <a:chOff x="5288908" y="2873207"/>
                <a:chExt cx="1896519" cy="800598"/>
              </a:xfrm>
            </p:grpSpPr>
            <p:grpSp>
              <p:nvGrpSpPr>
                <p:cNvPr id="95" name="Google Shape;95;p15"/>
                <p:cNvGrpSpPr/>
                <p:nvPr/>
              </p:nvGrpSpPr>
              <p:grpSpPr>
                <a:xfrm>
                  <a:off x="5932596" y="2873207"/>
                  <a:ext cx="1252832" cy="800598"/>
                  <a:chOff x="6674958" y="2722907"/>
                  <a:chExt cx="1252832" cy="800598"/>
                </a:xfrm>
              </p:grpSpPr>
              <p:grpSp>
                <p:nvGrpSpPr>
                  <p:cNvPr id="96" name="Google Shape;96;p15"/>
                  <p:cNvGrpSpPr/>
                  <p:nvPr/>
                </p:nvGrpSpPr>
                <p:grpSpPr>
                  <a:xfrm>
                    <a:off x="6674958" y="2722907"/>
                    <a:ext cx="321832" cy="800598"/>
                    <a:chOff x="6968650" y="1152475"/>
                    <a:chExt cx="477000" cy="1337675"/>
                  </a:xfrm>
                </p:grpSpPr>
                <p:sp>
                  <p:nvSpPr>
                    <p:cNvPr id="97" name="Google Shape;97;p15"/>
                    <p:cNvSpPr/>
                    <p:nvPr/>
                  </p:nvSpPr>
                  <p:spPr>
                    <a:xfrm>
                      <a:off x="6968650" y="1639950"/>
                      <a:ext cx="477000" cy="850200"/>
                    </a:xfrm>
                    <a:prstGeom prst="round2SameRect">
                      <a:avLst>
                        <a:gd fmla="val 16667" name="adj1"/>
                        <a:gd fmla="val 0" name="adj2"/>
                      </a:avLst>
                    </a:prstGeom>
                    <a:solidFill>
                      <a:srgbClr val="D5D5D5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8" name="Google Shape;98;p15"/>
                    <p:cNvSpPr/>
                    <p:nvPr/>
                  </p:nvSpPr>
                  <p:spPr>
                    <a:xfrm>
                      <a:off x="6999700" y="1152475"/>
                      <a:ext cx="414900" cy="424500"/>
                    </a:xfrm>
                    <a:prstGeom prst="ellipse">
                      <a:avLst/>
                    </a:prstGeom>
                    <a:solidFill>
                      <a:srgbClr val="D5D5D5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99" name="Google Shape;99;p15"/>
                  <p:cNvGrpSpPr/>
                  <p:nvPr/>
                </p:nvGrpSpPr>
                <p:grpSpPr>
                  <a:xfrm>
                    <a:off x="6996808" y="2722907"/>
                    <a:ext cx="321832" cy="800598"/>
                    <a:chOff x="6968650" y="1152475"/>
                    <a:chExt cx="477000" cy="1337675"/>
                  </a:xfrm>
                </p:grpSpPr>
                <p:sp>
                  <p:nvSpPr>
                    <p:cNvPr id="100" name="Google Shape;100;p15"/>
                    <p:cNvSpPr/>
                    <p:nvPr/>
                  </p:nvSpPr>
                  <p:spPr>
                    <a:xfrm>
                      <a:off x="6968650" y="1639950"/>
                      <a:ext cx="477000" cy="850200"/>
                    </a:xfrm>
                    <a:prstGeom prst="round2SameRect">
                      <a:avLst>
                        <a:gd fmla="val 16667" name="adj1"/>
                        <a:gd fmla="val 0" name="adj2"/>
                      </a:avLst>
                    </a:prstGeom>
                    <a:solidFill>
                      <a:srgbClr val="D5D5D5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" name="Google Shape;101;p15"/>
                    <p:cNvSpPr/>
                    <p:nvPr/>
                  </p:nvSpPr>
                  <p:spPr>
                    <a:xfrm>
                      <a:off x="6999700" y="1152475"/>
                      <a:ext cx="414900" cy="424500"/>
                    </a:xfrm>
                    <a:prstGeom prst="ellipse">
                      <a:avLst/>
                    </a:prstGeom>
                    <a:solidFill>
                      <a:srgbClr val="D5D5D5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2" name="Google Shape;102;p15"/>
                  <p:cNvGrpSpPr/>
                  <p:nvPr/>
                </p:nvGrpSpPr>
                <p:grpSpPr>
                  <a:xfrm>
                    <a:off x="7301158" y="2722907"/>
                    <a:ext cx="321832" cy="800598"/>
                    <a:chOff x="6968650" y="1152475"/>
                    <a:chExt cx="477000" cy="1337675"/>
                  </a:xfrm>
                </p:grpSpPr>
                <p:sp>
                  <p:nvSpPr>
                    <p:cNvPr id="103" name="Google Shape;103;p15"/>
                    <p:cNvSpPr/>
                    <p:nvPr/>
                  </p:nvSpPr>
                  <p:spPr>
                    <a:xfrm>
                      <a:off x="6968650" y="1639950"/>
                      <a:ext cx="477000" cy="850200"/>
                    </a:xfrm>
                    <a:prstGeom prst="round2SameRect">
                      <a:avLst>
                        <a:gd fmla="val 16667" name="adj1"/>
                        <a:gd fmla="val 0" name="adj2"/>
                      </a:avLst>
                    </a:prstGeom>
                    <a:solidFill>
                      <a:srgbClr val="D5D5D5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" name="Google Shape;104;p15"/>
                    <p:cNvSpPr/>
                    <p:nvPr/>
                  </p:nvSpPr>
                  <p:spPr>
                    <a:xfrm>
                      <a:off x="6999700" y="1152475"/>
                      <a:ext cx="414900" cy="424500"/>
                    </a:xfrm>
                    <a:prstGeom prst="ellipse">
                      <a:avLst/>
                    </a:prstGeom>
                    <a:solidFill>
                      <a:srgbClr val="D5D5D5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5" name="Google Shape;105;p15"/>
                  <p:cNvGrpSpPr/>
                  <p:nvPr/>
                </p:nvGrpSpPr>
                <p:grpSpPr>
                  <a:xfrm>
                    <a:off x="7605958" y="2722907"/>
                    <a:ext cx="321832" cy="800598"/>
                    <a:chOff x="6968650" y="1152475"/>
                    <a:chExt cx="477000" cy="1337675"/>
                  </a:xfrm>
                </p:grpSpPr>
                <p:sp>
                  <p:nvSpPr>
                    <p:cNvPr id="106" name="Google Shape;106;p15"/>
                    <p:cNvSpPr/>
                    <p:nvPr/>
                  </p:nvSpPr>
                  <p:spPr>
                    <a:xfrm>
                      <a:off x="6968650" y="1639950"/>
                      <a:ext cx="477000" cy="850200"/>
                    </a:xfrm>
                    <a:prstGeom prst="round2SameRect">
                      <a:avLst>
                        <a:gd fmla="val 16667" name="adj1"/>
                        <a:gd fmla="val 0" name="adj2"/>
                      </a:avLst>
                    </a:prstGeom>
                    <a:solidFill>
                      <a:srgbClr val="D5D5D5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7" name="Google Shape;107;p15"/>
                    <p:cNvSpPr/>
                    <p:nvPr/>
                  </p:nvSpPr>
                  <p:spPr>
                    <a:xfrm>
                      <a:off x="6999700" y="1152475"/>
                      <a:ext cx="414900" cy="424500"/>
                    </a:xfrm>
                    <a:prstGeom prst="ellipse">
                      <a:avLst/>
                    </a:prstGeom>
                    <a:solidFill>
                      <a:srgbClr val="D5D5D5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108" name="Google Shape;108;p15"/>
                <p:cNvGrpSpPr/>
                <p:nvPr/>
              </p:nvGrpSpPr>
              <p:grpSpPr>
                <a:xfrm>
                  <a:off x="5610758" y="2873207"/>
                  <a:ext cx="321832" cy="800598"/>
                  <a:chOff x="6968650" y="1152475"/>
                  <a:chExt cx="477000" cy="1337675"/>
                </a:xfrm>
              </p:grpSpPr>
              <p:sp>
                <p:nvSpPr>
                  <p:cNvPr id="109" name="Google Shape;109;p15"/>
                  <p:cNvSpPr/>
                  <p:nvPr/>
                </p:nvSpPr>
                <p:spPr>
                  <a:xfrm>
                    <a:off x="6968650" y="1639950"/>
                    <a:ext cx="477000" cy="850200"/>
                  </a:xfrm>
                  <a:prstGeom prst="round2SameRect">
                    <a:avLst>
                      <a:gd fmla="val 16667" name="adj1"/>
                      <a:gd fmla="val 0" name="adj2"/>
                    </a:avLst>
                  </a:prstGeom>
                  <a:solidFill>
                    <a:srgbClr val="D5D5D5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15"/>
                  <p:cNvSpPr/>
                  <p:nvPr/>
                </p:nvSpPr>
                <p:spPr>
                  <a:xfrm>
                    <a:off x="6999700" y="1152475"/>
                    <a:ext cx="414900" cy="424500"/>
                  </a:xfrm>
                  <a:prstGeom prst="ellipse">
                    <a:avLst/>
                  </a:prstGeom>
                  <a:solidFill>
                    <a:srgbClr val="D5D5D5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11" name="Google Shape;111;p15"/>
                <p:cNvGrpSpPr/>
                <p:nvPr/>
              </p:nvGrpSpPr>
              <p:grpSpPr>
                <a:xfrm>
                  <a:off x="5288908" y="2873207"/>
                  <a:ext cx="321832" cy="800598"/>
                  <a:chOff x="6968650" y="1152475"/>
                  <a:chExt cx="477000" cy="1337675"/>
                </a:xfrm>
              </p:grpSpPr>
              <p:sp>
                <p:nvSpPr>
                  <p:cNvPr id="112" name="Google Shape;112;p15"/>
                  <p:cNvSpPr/>
                  <p:nvPr/>
                </p:nvSpPr>
                <p:spPr>
                  <a:xfrm>
                    <a:off x="6968650" y="1639950"/>
                    <a:ext cx="477000" cy="850200"/>
                  </a:xfrm>
                  <a:prstGeom prst="round2SameRect">
                    <a:avLst>
                      <a:gd fmla="val 16667" name="adj1"/>
                      <a:gd fmla="val 0" name="adj2"/>
                    </a:avLst>
                  </a:prstGeom>
                  <a:solidFill>
                    <a:srgbClr val="D5D5D5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15"/>
                  <p:cNvSpPr/>
                  <p:nvPr/>
                </p:nvSpPr>
                <p:spPr>
                  <a:xfrm>
                    <a:off x="6999700" y="1152475"/>
                    <a:ext cx="414900" cy="424500"/>
                  </a:xfrm>
                  <a:prstGeom prst="ellipse">
                    <a:avLst/>
                  </a:prstGeom>
                  <a:solidFill>
                    <a:srgbClr val="D5D5D5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14" name="Google Shape;114;p15"/>
              <p:cNvGrpSpPr/>
              <p:nvPr/>
            </p:nvGrpSpPr>
            <p:grpSpPr>
              <a:xfrm>
                <a:off x="6674958" y="3035957"/>
                <a:ext cx="1543207" cy="800598"/>
                <a:chOff x="6674958" y="2722907"/>
                <a:chExt cx="1543207" cy="800598"/>
              </a:xfrm>
            </p:grpSpPr>
            <p:grpSp>
              <p:nvGrpSpPr>
                <p:cNvPr id="115" name="Google Shape;115;p15"/>
                <p:cNvGrpSpPr/>
                <p:nvPr/>
              </p:nvGrpSpPr>
              <p:grpSpPr>
                <a:xfrm>
                  <a:off x="6674958" y="2722907"/>
                  <a:ext cx="321832" cy="800598"/>
                  <a:chOff x="6968650" y="1152475"/>
                  <a:chExt cx="477000" cy="1337675"/>
                </a:xfrm>
              </p:grpSpPr>
              <p:sp>
                <p:nvSpPr>
                  <p:cNvPr id="116" name="Google Shape;116;p15"/>
                  <p:cNvSpPr/>
                  <p:nvPr/>
                </p:nvSpPr>
                <p:spPr>
                  <a:xfrm>
                    <a:off x="6968650" y="1639950"/>
                    <a:ext cx="477000" cy="850200"/>
                  </a:xfrm>
                  <a:prstGeom prst="round2SameRect">
                    <a:avLst>
                      <a:gd fmla="val 16667" name="adj1"/>
                      <a:gd fmla="val 0" name="adj2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15"/>
                  <p:cNvSpPr/>
                  <p:nvPr/>
                </p:nvSpPr>
                <p:spPr>
                  <a:xfrm>
                    <a:off x="6999700" y="1152475"/>
                    <a:ext cx="414900" cy="4245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18" name="Google Shape;118;p15"/>
                <p:cNvGrpSpPr/>
                <p:nvPr/>
              </p:nvGrpSpPr>
              <p:grpSpPr>
                <a:xfrm>
                  <a:off x="6996808" y="2722907"/>
                  <a:ext cx="321832" cy="800598"/>
                  <a:chOff x="6968650" y="1152475"/>
                  <a:chExt cx="477000" cy="1337675"/>
                </a:xfrm>
              </p:grpSpPr>
              <p:sp>
                <p:nvSpPr>
                  <p:cNvPr id="119" name="Google Shape;119;p15"/>
                  <p:cNvSpPr/>
                  <p:nvPr/>
                </p:nvSpPr>
                <p:spPr>
                  <a:xfrm>
                    <a:off x="6968650" y="1639950"/>
                    <a:ext cx="477000" cy="850200"/>
                  </a:xfrm>
                  <a:prstGeom prst="round2SameRect">
                    <a:avLst>
                      <a:gd fmla="val 16667" name="adj1"/>
                      <a:gd fmla="val 0" name="adj2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15"/>
                  <p:cNvSpPr/>
                  <p:nvPr/>
                </p:nvSpPr>
                <p:spPr>
                  <a:xfrm>
                    <a:off x="6999700" y="1152475"/>
                    <a:ext cx="414900" cy="4245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21" name="Google Shape;121;p15"/>
                <p:cNvGrpSpPr/>
                <p:nvPr/>
              </p:nvGrpSpPr>
              <p:grpSpPr>
                <a:xfrm>
                  <a:off x="7301158" y="2722907"/>
                  <a:ext cx="321832" cy="800598"/>
                  <a:chOff x="6968650" y="1152475"/>
                  <a:chExt cx="477000" cy="1337675"/>
                </a:xfrm>
              </p:grpSpPr>
              <p:sp>
                <p:nvSpPr>
                  <p:cNvPr id="122" name="Google Shape;122;p15"/>
                  <p:cNvSpPr/>
                  <p:nvPr/>
                </p:nvSpPr>
                <p:spPr>
                  <a:xfrm>
                    <a:off x="6968650" y="1639950"/>
                    <a:ext cx="477000" cy="850200"/>
                  </a:xfrm>
                  <a:prstGeom prst="round2SameRect">
                    <a:avLst>
                      <a:gd fmla="val 16667" name="adj1"/>
                      <a:gd fmla="val 0" name="adj2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15"/>
                  <p:cNvSpPr/>
                  <p:nvPr/>
                </p:nvSpPr>
                <p:spPr>
                  <a:xfrm>
                    <a:off x="6999700" y="1152475"/>
                    <a:ext cx="414900" cy="4245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24" name="Google Shape;124;p15"/>
                <p:cNvGrpSpPr/>
                <p:nvPr/>
              </p:nvGrpSpPr>
              <p:grpSpPr>
                <a:xfrm>
                  <a:off x="7605958" y="2722907"/>
                  <a:ext cx="321832" cy="800598"/>
                  <a:chOff x="6968650" y="1152475"/>
                  <a:chExt cx="477000" cy="1337675"/>
                </a:xfrm>
              </p:grpSpPr>
              <p:sp>
                <p:nvSpPr>
                  <p:cNvPr id="125" name="Google Shape;125;p15"/>
                  <p:cNvSpPr/>
                  <p:nvPr/>
                </p:nvSpPr>
                <p:spPr>
                  <a:xfrm>
                    <a:off x="6968650" y="1639950"/>
                    <a:ext cx="477000" cy="850200"/>
                  </a:xfrm>
                  <a:prstGeom prst="round2SameRect">
                    <a:avLst>
                      <a:gd fmla="val 16667" name="adj1"/>
                      <a:gd fmla="val 0" name="adj2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15"/>
                  <p:cNvSpPr/>
                  <p:nvPr/>
                </p:nvSpPr>
                <p:spPr>
                  <a:xfrm>
                    <a:off x="6999700" y="1152475"/>
                    <a:ext cx="414900" cy="4245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27" name="Google Shape;127;p15"/>
                <p:cNvGrpSpPr/>
                <p:nvPr/>
              </p:nvGrpSpPr>
              <p:grpSpPr>
                <a:xfrm>
                  <a:off x="7896333" y="2722907"/>
                  <a:ext cx="321832" cy="800598"/>
                  <a:chOff x="6968650" y="1152475"/>
                  <a:chExt cx="477000" cy="1337675"/>
                </a:xfrm>
              </p:grpSpPr>
              <p:sp>
                <p:nvSpPr>
                  <p:cNvPr id="128" name="Google Shape;128;p15"/>
                  <p:cNvSpPr/>
                  <p:nvPr/>
                </p:nvSpPr>
                <p:spPr>
                  <a:xfrm>
                    <a:off x="6968650" y="1639950"/>
                    <a:ext cx="477000" cy="850200"/>
                  </a:xfrm>
                  <a:prstGeom prst="round2SameRect">
                    <a:avLst>
                      <a:gd fmla="val 16667" name="adj1"/>
                      <a:gd fmla="val 0" name="adj2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15"/>
                  <p:cNvSpPr/>
                  <p:nvPr/>
                </p:nvSpPr>
                <p:spPr>
                  <a:xfrm>
                    <a:off x="6999700" y="1152475"/>
                    <a:ext cx="414900" cy="4245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130" name="Google Shape;130;p15"/>
            <p:cNvGrpSpPr/>
            <p:nvPr/>
          </p:nvGrpSpPr>
          <p:grpSpPr>
            <a:xfrm>
              <a:off x="7066009" y="3934431"/>
              <a:ext cx="1074683" cy="715883"/>
              <a:chOff x="4656100" y="3453200"/>
              <a:chExt cx="1669800" cy="1182300"/>
            </a:xfrm>
          </p:grpSpPr>
          <p:sp>
            <p:nvSpPr>
              <p:cNvPr id="131" name="Google Shape;131;p15"/>
              <p:cNvSpPr/>
              <p:nvPr/>
            </p:nvSpPr>
            <p:spPr>
              <a:xfrm>
                <a:off x="4936200" y="3453200"/>
                <a:ext cx="1389600" cy="860700"/>
              </a:xfrm>
              <a:prstGeom prst="rect">
                <a:avLst/>
              </a:prstGeom>
              <a:solidFill>
                <a:srgbClr val="FFFFFF"/>
              </a:solidFill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4656100" y="4313900"/>
                <a:ext cx="1669800" cy="321600"/>
              </a:xfrm>
              <a:prstGeom prst="parallelogram">
                <a:avLst>
                  <a:gd fmla="val 88516" name="adj"/>
                </a:avLst>
              </a:prstGeom>
              <a:solidFill>
                <a:srgbClr val="EFEFEF"/>
              </a:solidFill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5214750" y="4499575"/>
                <a:ext cx="479100" cy="69300"/>
              </a:xfrm>
              <a:prstGeom prst="parallelogram">
                <a:avLst>
                  <a:gd fmla="val 88516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4" name="Google Shape;134;p15"/>
              <p:cNvGrpSpPr/>
              <p:nvPr/>
            </p:nvGrpSpPr>
            <p:grpSpPr>
              <a:xfrm>
                <a:off x="5037825" y="4393900"/>
                <a:ext cx="1030800" cy="31200"/>
                <a:chOff x="4961625" y="4393900"/>
                <a:chExt cx="1030800" cy="31200"/>
              </a:xfrm>
            </p:grpSpPr>
            <p:sp>
              <p:nvSpPr>
                <p:cNvPr id="135" name="Google Shape;135;p15"/>
                <p:cNvSpPr/>
                <p:nvPr/>
              </p:nvSpPr>
              <p:spPr>
                <a:xfrm>
                  <a:off x="49616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" name="Google Shape;136;p15"/>
                <p:cNvSpPr/>
                <p:nvPr/>
              </p:nvSpPr>
              <p:spPr>
                <a:xfrm>
                  <a:off x="50378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15"/>
                <p:cNvSpPr/>
                <p:nvPr/>
              </p:nvSpPr>
              <p:spPr>
                <a:xfrm>
                  <a:off x="51140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15"/>
                <p:cNvSpPr/>
                <p:nvPr/>
              </p:nvSpPr>
              <p:spPr>
                <a:xfrm>
                  <a:off x="51902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15"/>
                <p:cNvSpPr/>
                <p:nvPr/>
              </p:nvSpPr>
              <p:spPr>
                <a:xfrm>
                  <a:off x="52664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15"/>
                <p:cNvSpPr/>
                <p:nvPr/>
              </p:nvSpPr>
              <p:spPr>
                <a:xfrm>
                  <a:off x="53426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15"/>
                <p:cNvSpPr/>
                <p:nvPr/>
              </p:nvSpPr>
              <p:spPr>
                <a:xfrm>
                  <a:off x="54188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15"/>
                <p:cNvSpPr/>
                <p:nvPr/>
              </p:nvSpPr>
              <p:spPr>
                <a:xfrm>
                  <a:off x="54950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15"/>
                <p:cNvSpPr/>
                <p:nvPr/>
              </p:nvSpPr>
              <p:spPr>
                <a:xfrm>
                  <a:off x="55712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15"/>
                <p:cNvSpPr/>
                <p:nvPr/>
              </p:nvSpPr>
              <p:spPr>
                <a:xfrm>
                  <a:off x="56474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15"/>
                <p:cNvSpPr/>
                <p:nvPr/>
              </p:nvSpPr>
              <p:spPr>
                <a:xfrm>
                  <a:off x="57236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15"/>
                <p:cNvSpPr/>
                <p:nvPr/>
              </p:nvSpPr>
              <p:spPr>
                <a:xfrm>
                  <a:off x="57998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15"/>
                <p:cNvSpPr/>
                <p:nvPr/>
              </p:nvSpPr>
              <p:spPr>
                <a:xfrm>
                  <a:off x="58760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8" name="Google Shape;148;p15"/>
              <p:cNvGrpSpPr/>
              <p:nvPr/>
            </p:nvGrpSpPr>
            <p:grpSpPr>
              <a:xfrm>
                <a:off x="4999050" y="4425100"/>
                <a:ext cx="1030800" cy="31200"/>
                <a:chOff x="4961625" y="4393900"/>
                <a:chExt cx="1030800" cy="31200"/>
              </a:xfrm>
            </p:grpSpPr>
            <p:sp>
              <p:nvSpPr>
                <p:cNvPr id="149" name="Google Shape;149;p15"/>
                <p:cNvSpPr/>
                <p:nvPr/>
              </p:nvSpPr>
              <p:spPr>
                <a:xfrm>
                  <a:off x="49616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15"/>
                <p:cNvSpPr/>
                <p:nvPr/>
              </p:nvSpPr>
              <p:spPr>
                <a:xfrm>
                  <a:off x="50378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15"/>
                <p:cNvSpPr/>
                <p:nvPr/>
              </p:nvSpPr>
              <p:spPr>
                <a:xfrm>
                  <a:off x="51140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" name="Google Shape;152;p15"/>
                <p:cNvSpPr/>
                <p:nvPr/>
              </p:nvSpPr>
              <p:spPr>
                <a:xfrm>
                  <a:off x="51902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15"/>
                <p:cNvSpPr/>
                <p:nvPr/>
              </p:nvSpPr>
              <p:spPr>
                <a:xfrm>
                  <a:off x="52664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15"/>
                <p:cNvSpPr/>
                <p:nvPr/>
              </p:nvSpPr>
              <p:spPr>
                <a:xfrm>
                  <a:off x="53426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15"/>
                <p:cNvSpPr/>
                <p:nvPr/>
              </p:nvSpPr>
              <p:spPr>
                <a:xfrm>
                  <a:off x="54188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15"/>
                <p:cNvSpPr/>
                <p:nvPr/>
              </p:nvSpPr>
              <p:spPr>
                <a:xfrm>
                  <a:off x="54950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15"/>
                <p:cNvSpPr/>
                <p:nvPr/>
              </p:nvSpPr>
              <p:spPr>
                <a:xfrm>
                  <a:off x="55712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15"/>
                <p:cNvSpPr/>
                <p:nvPr/>
              </p:nvSpPr>
              <p:spPr>
                <a:xfrm>
                  <a:off x="56474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15"/>
                <p:cNvSpPr/>
                <p:nvPr/>
              </p:nvSpPr>
              <p:spPr>
                <a:xfrm>
                  <a:off x="57236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15"/>
                <p:cNvSpPr/>
                <p:nvPr/>
              </p:nvSpPr>
              <p:spPr>
                <a:xfrm>
                  <a:off x="57998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15"/>
                <p:cNvSpPr/>
                <p:nvPr/>
              </p:nvSpPr>
              <p:spPr>
                <a:xfrm>
                  <a:off x="5876025" y="4393900"/>
                  <a:ext cx="116400" cy="31200"/>
                </a:xfrm>
                <a:prstGeom prst="parallelogram">
                  <a:avLst>
                    <a:gd fmla="val 88516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62" name="Google Shape;162;p15"/>
            <p:cNvSpPr/>
            <p:nvPr/>
          </p:nvSpPr>
          <p:spPr>
            <a:xfrm>
              <a:off x="6920275" y="93325"/>
              <a:ext cx="1482900" cy="1451700"/>
            </a:xfrm>
            <a:prstGeom prst="noSmoking">
              <a:avLst>
                <a:gd fmla="val 10113" name="adj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6920275" y="1783688"/>
              <a:ext cx="1482900" cy="1451700"/>
            </a:xfrm>
            <a:prstGeom prst="noSmoking">
              <a:avLst>
                <a:gd fmla="val 10113" name="adj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6937525" y="3566525"/>
              <a:ext cx="1482900" cy="1451700"/>
            </a:xfrm>
            <a:prstGeom prst="donut">
              <a:avLst>
                <a:gd fmla="val 9991" name="adj"/>
              </a:avLst>
            </a:pr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15"/>
          <p:cNvSpPr/>
          <p:nvPr/>
        </p:nvSpPr>
        <p:spPr>
          <a:xfrm>
            <a:off x="4777400" y="2084375"/>
            <a:ext cx="1482900" cy="106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What did not work</a:t>
            </a:r>
            <a:endParaRPr/>
          </a:p>
        </p:txBody>
      </p:sp>
      <p:pic>
        <p:nvPicPr>
          <p:cNvPr id="616" name="Google Shape;6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825" y="572700"/>
            <a:ext cx="4683978" cy="45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wrong</a:t>
            </a:r>
            <a:endParaRPr/>
          </a:p>
        </p:txBody>
      </p:sp>
      <p:sp>
        <p:nvSpPr>
          <p:cNvPr id="622" name="Google Shape;62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Steve Jobs not on the candidate list: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43"/>
          <p:cNvPicPr preferRelativeResize="0"/>
          <p:nvPr/>
        </p:nvPicPr>
        <p:blipFill rotWithShape="1">
          <a:blip r:embed="rId3">
            <a:alphaModFix/>
          </a:blip>
          <a:srcRect b="-1020" l="0" r="0" t="1020"/>
          <a:stretch/>
        </p:blipFill>
        <p:spPr>
          <a:xfrm>
            <a:off x="860050" y="2362450"/>
            <a:ext cx="2777375" cy="27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5250" y="1459475"/>
            <a:ext cx="4029676" cy="7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43"/>
          <p:cNvSpPr/>
          <p:nvPr/>
        </p:nvSpPr>
        <p:spPr>
          <a:xfrm>
            <a:off x="2594175" y="2552775"/>
            <a:ext cx="393900" cy="17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6" name="Google Shape;626;p43"/>
          <p:cNvCxnSpPr/>
          <p:nvPr/>
        </p:nvCxnSpPr>
        <p:spPr>
          <a:xfrm>
            <a:off x="3678875" y="2635650"/>
            <a:ext cx="1533600" cy="414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7" name="Google Shape;62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6350" y="2362450"/>
            <a:ext cx="3148538" cy="27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43"/>
          <p:cNvSpPr/>
          <p:nvPr/>
        </p:nvSpPr>
        <p:spPr>
          <a:xfrm>
            <a:off x="5858575" y="3136525"/>
            <a:ext cx="393900" cy="103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3"/>
          <p:cNvSpPr/>
          <p:nvPr/>
        </p:nvSpPr>
        <p:spPr>
          <a:xfrm>
            <a:off x="5941875" y="3602525"/>
            <a:ext cx="393900" cy="103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wrong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iOS (iPhone OS) ranked higher than iPhone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36" name="Google Shape;636;p44"/>
          <p:cNvPicPr preferRelativeResize="0"/>
          <p:nvPr/>
        </p:nvPicPr>
        <p:blipFill rotWithShape="1">
          <a:blip r:embed="rId3">
            <a:alphaModFix/>
          </a:blip>
          <a:srcRect b="-569" l="0" r="0" t="570"/>
          <a:stretch/>
        </p:blipFill>
        <p:spPr>
          <a:xfrm>
            <a:off x="2675250" y="2237150"/>
            <a:ext cx="3295325" cy="27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wrong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based on context + graph connections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not penalize candidate text dissimilarity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“Apple was the brain-child of Steve. It has produced numerous innovations such as </a:t>
            </a:r>
            <a:r>
              <a:rPr lang="en" u="sng"/>
              <a:t>iOS</a:t>
            </a:r>
            <a:r>
              <a:rPr lang="en"/>
              <a:t>”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43" name="Google Shape;6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100" y="1628250"/>
            <a:ext cx="4133300" cy="14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649" name="Google Shape;64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the bottleneck: candidate list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Heavy feature engineering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Loss function to penalize candidate text dissimilarity: distance on word embedding space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Fine Tuning BERT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Jointly train all 3 stages together as one model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NER: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Other Kensho group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tackle “Named Entity Disambiguation” within NLP</a:t>
            </a:r>
            <a:endParaRPr/>
          </a:p>
        </p:txBody>
      </p:sp>
      <p:sp>
        <p:nvSpPr>
          <p:cNvPr id="171" name="Google Shape;17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“President </a:t>
            </a:r>
            <a:r>
              <a:rPr lang="en">
                <a:solidFill>
                  <a:srgbClr val="00FFFF"/>
                </a:solidFill>
              </a:rPr>
              <a:t>Ford</a:t>
            </a:r>
            <a:r>
              <a:rPr lang="en"/>
              <a:t> granted a pardon to former President </a:t>
            </a:r>
            <a:r>
              <a:rPr lang="en">
                <a:solidFill>
                  <a:srgbClr val="00FFFF"/>
                </a:solidFill>
              </a:rPr>
              <a:t>Nixon</a:t>
            </a:r>
            <a:r>
              <a:rPr lang="en"/>
              <a:t>”</a:t>
            </a:r>
            <a:endParaRPr/>
          </a:p>
        </p:txBody>
      </p:sp>
      <p:cxnSp>
        <p:nvCxnSpPr>
          <p:cNvPr id="172" name="Google Shape;172;p16"/>
          <p:cNvCxnSpPr>
            <a:endCxn id="173" idx="0"/>
          </p:cNvCxnSpPr>
          <p:nvPr/>
        </p:nvCxnSpPr>
        <p:spPr>
          <a:xfrm flipH="1">
            <a:off x="907144" y="2167282"/>
            <a:ext cx="1913400" cy="6015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16"/>
          <p:cNvCxnSpPr>
            <a:endCxn id="175" idx="0"/>
          </p:cNvCxnSpPr>
          <p:nvPr/>
        </p:nvCxnSpPr>
        <p:spPr>
          <a:xfrm>
            <a:off x="2831078" y="2157075"/>
            <a:ext cx="6600" cy="6117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16"/>
          <p:cNvCxnSpPr>
            <a:endCxn id="177" idx="0"/>
          </p:cNvCxnSpPr>
          <p:nvPr/>
        </p:nvCxnSpPr>
        <p:spPr>
          <a:xfrm flipH="1">
            <a:off x="5985883" y="2162768"/>
            <a:ext cx="1126200" cy="6732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16"/>
          <p:cNvCxnSpPr>
            <a:endCxn id="179" idx="0"/>
          </p:cNvCxnSpPr>
          <p:nvPr/>
        </p:nvCxnSpPr>
        <p:spPr>
          <a:xfrm>
            <a:off x="7103375" y="2167250"/>
            <a:ext cx="1113300" cy="6267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3" name="Google Shape;1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19" y="2768782"/>
            <a:ext cx="1383650" cy="172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2600" y="2768775"/>
            <a:ext cx="1350157" cy="172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6600" y="2835968"/>
            <a:ext cx="2118566" cy="15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4850" y="2793950"/>
            <a:ext cx="1383650" cy="16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/>
          <p:nvPr>
            <p:ph type="title"/>
          </p:nvPr>
        </p:nvSpPr>
        <p:spPr>
          <a:xfrm>
            <a:off x="311700" y="20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185" name="Google Shape;185;p17"/>
          <p:cNvSpPr txBox="1"/>
          <p:nvPr/>
        </p:nvSpPr>
        <p:spPr>
          <a:xfrm>
            <a:off x="823500" y="4272500"/>
            <a:ext cx="74970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“President  </a:t>
            </a:r>
            <a:r>
              <a:rPr lang="en" sz="1800">
                <a:solidFill>
                  <a:srgbClr val="00FFFF"/>
                </a:solidFill>
                <a:latin typeface="Average"/>
                <a:ea typeface="Average"/>
                <a:cs typeface="Average"/>
                <a:sym typeface="Average"/>
              </a:rPr>
              <a:t>Ford 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granted  a  pardon  to  former  President  Nixon”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1817875" y="3854025"/>
            <a:ext cx="300600" cy="290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"/>
          <p:cNvSpPr/>
          <p:nvPr/>
        </p:nvSpPr>
        <p:spPr>
          <a:xfrm>
            <a:off x="2579875" y="3854025"/>
            <a:ext cx="300600" cy="290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"/>
          <p:cNvSpPr/>
          <p:nvPr/>
        </p:nvSpPr>
        <p:spPr>
          <a:xfrm>
            <a:off x="3341875" y="3854025"/>
            <a:ext cx="300600" cy="290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>
            <a:off x="3837175" y="3854025"/>
            <a:ext cx="300600" cy="290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"/>
          <p:cNvSpPr/>
          <p:nvPr/>
        </p:nvSpPr>
        <p:spPr>
          <a:xfrm>
            <a:off x="4332475" y="3854025"/>
            <a:ext cx="300600" cy="290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"/>
          <p:cNvSpPr/>
          <p:nvPr/>
        </p:nvSpPr>
        <p:spPr>
          <a:xfrm>
            <a:off x="4865875" y="3854025"/>
            <a:ext cx="300600" cy="290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"/>
          <p:cNvSpPr/>
          <p:nvPr/>
        </p:nvSpPr>
        <p:spPr>
          <a:xfrm>
            <a:off x="5399275" y="3854025"/>
            <a:ext cx="300600" cy="290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"/>
          <p:cNvSpPr/>
          <p:nvPr/>
        </p:nvSpPr>
        <p:spPr>
          <a:xfrm>
            <a:off x="6313675" y="3854025"/>
            <a:ext cx="300600" cy="290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7"/>
          <p:cNvSpPr/>
          <p:nvPr/>
        </p:nvSpPr>
        <p:spPr>
          <a:xfrm>
            <a:off x="7151875" y="3854025"/>
            <a:ext cx="300600" cy="290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7"/>
          <p:cNvSpPr/>
          <p:nvPr/>
        </p:nvSpPr>
        <p:spPr>
          <a:xfrm>
            <a:off x="1565875" y="3100625"/>
            <a:ext cx="5886600" cy="3939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/>
          </a:p>
        </p:txBody>
      </p:sp>
      <p:sp>
        <p:nvSpPr>
          <p:cNvPr id="196" name="Google Shape;196;p17"/>
          <p:cNvSpPr/>
          <p:nvPr/>
        </p:nvSpPr>
        <p:spPr>
          <a:xfrm rot="-5400000">
            <a:off x="3916125" y="1135325"/>
            <a:ext cx="300600" cy="290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7"/>
          <p:cNvSpPr/>
          <p:nvPr/>
        </p:nvSpPr>
        <p:spPr>
          <a:xfrm rot="-5400000">
            <a:off x="4358875" y="1135325"/>
            <a:ext cx="300600" cy="290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"/>
          <p:cNvSpPr/>
          <p:nvPr/>
        </p:nvSpPr>
        <p:spPr>
          <a:xfrm rot="-5400000">
            <a:off x="4801625" y="1135325"/>
            <a:ext cx="300600" cy="290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7"/>
          <p:cNvSpPr/>
          <p:nvPr/>
        </p:nvSpPr>
        <p:spPr>
          <a:xfrm>
            <a:off x="4358875" y="2456100"/>
            <a:ext cx="300600" cy="290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7"/>
          <p:cNvSpPr/>
          <p:nvPr/>
        </p:nvSpPr>
        <p:spPr>
          <a:xfrm>
            <a:off x="3040375" y="1694350"/>
            <a:ext cx="2884800" cy="3939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FFNN</a:t>
            </a:r>
            <a:endParaRPr/>
          </a:p>
        </p:txBody>
      </p:sp>
      <p:cxnSp>
        <p:nvCxnSpPr>
          <p:cNvPr id="201" name="Google Shape;201;p17"/>
          <p:cNvCxnSpPr/>
          <p:nvPr/>
        </p:nvCxnSpPr>
        <p:spPr>
          <a:xfrm flipH="1" rot="10800000">
            <a:off x="1967125" y="4144425"/>
            <a:ext cx="2100" cy="190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17"/>
          <p:cNvCxnSpPr/>
          <p:nvPr/>
        </p:nvCxnSpPr>
        <p:spPr>
          <a:xfrm flipH="1" rot="10800000">
            <a:off x="2729125" y="4144425"/>
            <a:ext cx="2100" cy="190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17"/>
          <p:cNvCxnSpPr/>
          <p:nvPr/>
        </p:nvCxnSpPr>
        <p:spPr>
          <a:xfrm flipH="1" rot="10800000">
            <a:off x="3491125" y="4144425"/>
            <a:ext cx="2100" cy="190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17"/>
          <p:cNvCxnSpPr/>
          <p:nvPr/>
        </p:nvCxnSpPr>
        <p:spPr>
          <a:xfrm flipH="1" rot="10800000">
            <a:off x="3986425" y="4144425"/>
            <a:ext cx="2100" cy="190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17"/>
          <p:cNvCxnSpPr/>
          <p:nvPr/>
        </p:nvCxnSpPr>
        <p:spPr>
          <a:xfrm flipH="1" rot="10800000">
            <a:off x="4481725" y="4146275"/>
            <a:ext cx="2100" cy="190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17"/>
          <p:cNvCxnSpPr/>
          <p:nvPr/>
        </p:nvCxnSpPr>
        <p:spPr>
          <a:xfrm flipH="1" rot="10800000">
            <a:off x="5015125" y="4146275"/>
            <a:ext cx="2100" cy="190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17"/>
          <p:cNvCxnSpPr/>
          <p:nvPr/>
        </p:nvCxnSpPr>
        <p:spPr>
          <a:xfrm flipH="1" rot="10800000">
            <a:off x="5548525" y="4146275"/>
            <a:ext cx="2100" cy="190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17"/>
          <p:cNvCxnSpPr/>
          <p:nvPr/>
        </p:nvCxnSpPr>
        <p:spPr>
          <a:xfrm flipH="1" rot="10800000">
            <a:off x="6466075" y="4144425"/>
            <a:ext cx="2100" cy="190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17"/>
          <p:cNvCxnSpPr/>
          <p:nvPr/>
        </p:nvCxnSpPr>
        <p:spPr>
          <a:xfrm flipH="1" rot="10800000">
            <a:off x="7301125" y="4146275"/>
            <a:ext cx="2100" cy="190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17"/>
          <p:cNvCxnSpPr/>
          <p:nvPr/>
        </p:nvCxnSpPr>
        <p:spPr>
          <a:xfrm rot="10800000">
            <a:off x="1966825" y="3501225"/>
            <a:ext cx="300" cy="352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17"/>
          <p:cNvCxnSpPr/>
          <p:nvPr/>
        </p:nvCxnSpPr>
        <p:spPr>
          <a:xfrm rot="10800000">
            <a:off x="2730025" y="3497875"/>
            <a:ext cx="300" cy="352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17"/>
          <p:cNvCxnSpPr/>
          <p:nvPr/>
        </p:nvCxnSpPr>
        <p:spPr>
          <a:xfrm rot="10800000">
            <a:off x="3492025" y="3501225"/>
            <a:ext cx="300" cy="352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17"/>
          <p:cNvCxnSpPr/>
          <p:nvPr/>
        </p:nvCxnSpPr>
        <p:spPr>
          <a:xfrm rot="10800000">
            <a:off x="3987325" y="3501225"/>
            <a:ext cx="300" cy="352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17"/>
          <p:cNvCxnSpPr/>
          <p:nvPr/>
        </p:nvCxnSpPr>
        <p:spPr>
          <a:xfrm rot="10800000">
            <a:off x="4482625" y="3499375"/>
            <a:ext cx="300" cy="352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17"/>
          <p:cNvCxnSpPr/>
          <p:nvPr/>
        </p:nvCxnSpPr>
        <p:spPr>
          <a:xfrm rot="10800000">
            <a:off x="5017225" y="3499375"/>
            <a:ext cx="300" cy="352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17"/>
          <p:cNvCxnSpPr/>
          <p:nvPr/>
        </p:nvCxnSpPr>
        <p:spPr>
          <a:xfrm rot="10800000">
            <a:off x="5551825" y="3497875"/>
            <a:ext cx="300" cy="352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17"/>
          <p:cNvCxnSpPr/>
          <p:nvPr/>
        </p:nvCxnSpPr>
        <p:spPr>
          <a:xfrm rot="10800000">
            <a:off x="6463825" y="3497875"/>
            <a:ext cx="300" cy="352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17"/>
          <p:cNvCxnSpPr/>
          <p:nvPr/>
        </p:nvCxnSpPr>
        <p:spPr>
          <a:xfrm rot="10800000">
            <a:off x="7304425" y="3497875"/>
            <a:ext cx="300" cy="352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17"/>
          <p:cNvCxnSpPr/>
          <p:nvPr/>
        </p:nvCxnSpPr>
        <p:spPr>
          <a:xfrm rot="10800000">
            <a:off x="4509025" y="2764875"/>
            <a:ext cx="300" cy="352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17"/>
          <p:cNvCxnSpPr/>
          <p:nvPr/>
        </p:nvCxnSpPr>
        <p:spPr>
          <a:xfrm rot="10800000">
            <a:off x="4509025" y="2084925"/>
            <a:ext cx="300" cy="352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17"/>
          <p:cNvCxnSpPr>
            <a:stCxn id="196" idx="2"/>
          </p:cNvCxnSpPr>
          <p:nvPr/>
        </p:nvCxnSpPr>
        <p:spPr>
          <a:xfrm flipH="1">
            <a:off x="4061625" y="1430825"/>
            <a:ext cx="4800" cy="267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17"/>
          <p:cNvCxnSpPr>
            <a:stCxn id="197" idx="2"/>
            <a:endCxn id="200" idx="0"/>
          </p:cNvCxnSpPr>
          <p:nvPr/>
        </p:nvCxnSpPr>
        <p:spPr>
          <a:xfrm flipH="1">
            <a:off x="4482775" y="1430825"/>
            <a:ext cx="26400" cy="263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17"/>
          <p:cNvCxnSpPr>
            <a:stCxn id="198" idx="2"/>
          </p:cNvCxnSpPr>
          <p:nvPr/>
        </p:nvCxnSpPr>
        <p:spPr>
          <a:xfrm>
            <a:off x="4951925" y="1430825"/>
            <a:ext cx="2100" cy="267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17"/>
          <p:cNvCxnSpPr>
            <a:stCxn id="200" idx="3"/>
          </p:cNvCxnSpPr>
          <p:nvPr/>
        </p:nvCxnSpPr>
        <p:spPr>
          <a:xfrm flipH="1" rot="10800000">
            <a:off x="5925175" y="1891000"/>
            <a:ext cx="777000" cy="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17"/>
          <p:cNvSpPr txBox="1"/>
          <p:nvPr/>
        </p:nvSpPr>
        <p:spPr>
          <a:xfrm>
            <a:off x="3040525" y="778725"/>
            <a:ext cx="2884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Candidate Entity Embeddings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26" name="Google Shape;226;p17"/>
          <p:cNvCxnSpPr/>
          <p:nvPr/>
        </p:nvCxnSpPr>
        <p:spPr>
          <a:xfrm>
            <a:off x="6961900" y="1330025"/>
            <a:ext cx="0" cy="924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17"/>
          <p:cNvCxnSpPr/>
          <p:nvPr/>
        </p:nvCxnSpPr>
        <p:spPr>
          <a:xfrm flipH="1">
            <a:off x="6961725" y="2252225"/>
            <a:ext cx="1224900" cy="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17"/>
          <p:cNvSpPr/>
          <p:nvPr/>
        </p:nvSpPr>
        <p:spPr>
          <a:xfrm>
            <a:off x="7060525" y="1777250"/>
            <a:ext cx="235500" cy="4749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/>
          <p:nvPr/>
        </p:nvSpPr>
        <p:spPr>
          <a:xfrm>
            <a:off x="7407433" y="1447850"/>
            <a:ext cx="235500" cy="804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"/>
          <p:cNvSpPr/>
          <p:nvPr/>
        </p:nvSpPr>
        <p:spPr>
          <a:xfrm>
            <a:off x="7754340" y="2088250"/>
            <a:ext cx="235500" cy="163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7"/>
          <p:cNvSpPr txBox="1"/>
          <p:nvPr/>
        </p:nvSpPr>
        <p:spPr>
          <a:xfrm>
            <a:off x="6642700" y="954175"/>
            <a:ext cx="18045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Similarity Score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2" name="Google Shape;232;p17"/>
          <p:cNvSpPr/>
          <p:nvPr/>
        </p:nvSpPr>
        <p:spPr>
          <a:xfrm>
            <a:off x="6733300" y="886700"/>
            <a:ext cx="1631400" cy="1645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Data - Wikipedia</a:t>
            </a:r>
            <a:endParaRPr/>
          </a:p>
        </p:txBody>
      </p:sp>
      <p:sp>
        <p:nvSpPr>
          <p:cNvPr id="238" name="Google Shape;238;p18"/>
          <p:cNvSpPr txBox="1"/>
          <p:nvPr/>
        </p:nvSpPr>
        <p:spPr>
          <a:xfrm>
            <a:off x="696200" y="1184575"/>
            <a:ext cx="7419000" cy="31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Wikipedia data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: text, link anchors, and redirects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5.9 million unique pages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135 million links to other Wikipedia pages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7.8 million unique anchor text and link pairs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39" name="Google Shape;239;p18"/>
          <p:cNvPicPr preferRelativeResize="0"/>
          <p:nvPr/>
        </p:nvPicPr>
        <p:blipFill rotWithShape="1">
          <a:blip r:embed="rId3">
            <a:alphaModFix/>
          </a:blip>
          <a:srcRect b="16114" l="0" r="0" t="0"/>
          <a:stretch/>
        </p:blipFill>
        <p:spPr>
          <a:xfrm>
            <a:off x="900888" y="2724150"/>
            <a:ext cx="7342223" cy="237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Data - Wikidata</a:t>
            </a:r>
            <a:endParaRPr/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Wikidata data:</a:t>
            </a:r>
            <a:r>
              <a:rPr lang="en"/>
              <a:t> triplets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383.2 million triplets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58.7 million entities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6490 types of relations</a:t>
            </a:r>
            <a:endParaRPr/>
          </a:p>
        </p:txBody>
      </p:sp>
      <p:pic>
        <p:nvPicPr>
          <p:cNvPr id="246" name="Google Shape;2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352" y="1152475"/>
            <a:ext cx="3566025" cy="381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9"/>
          <p:cNvSpPr/>
          <p:nvPr/>
        </p:nvSpPr>
        <p:spPr>
          <a:xfrm>
            <a:off x="903750" y="3339775"/>
            <a:ext cx="1078500" cy="1057800"/>
          </a:xfrm>
          <a:prstGeom prst="ellipse">
            <a:avLst/>
          </a:prstGeom>
          <a:solidFill>
            <a:srgbClr val="E0E0E0"/>
          </a:solidFill>
          <a:ln cap="flat" cmpd="sng" w="38100">
            <a:solidFill>
              <a:srgbClr val="E0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Ford</a:t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3447450" y="3339775"/>
            <a:ext cx="1078500" cy="1057800"/>
          </a:xfrm>
          <a:prstGeom prst="ellipse">
            <a:avLst/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1913</a:t>
            </a:r>
            <a:endParaRPr/>
          </a:p>
        </p:txBody>
      </p:sp>
      <p:sp>
        <p:nvSpPr>
          <p:cNvPr id="249" name="Google Shape;249;p19"/>
          <p:cNvSpPr txBox="1"/>
          <p:nvPr/>
        </p:nvSpPr>
        <p:spPr>
          <a:xfrm rot="-1735">
            <a:off x="2020399" y="3492483"/>
            <a:ext cx="11886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Date of birth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50" name="Google Shape;250;p19"/>
          <p:cNvCxnSpPr>
            <a:stCxn id="247" idx="6"/>
            <a:endCxn id="248" idx="2"/>
          </p:cNvCxnSpPr>
          <p:nvPr/>
        </p:nvCxnSpPr>
        <p:spPr>
          <a:xfrm>
            <a:off x="1982250" y="3868675"/>
            <a:ext cx="14652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type="title"/>
          </p:nvPr>
        </p:nvSpPr>
        <p:spPr>
          <a:xfrm>
            <a:off x="83100" y="105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knowledge graphs to “understand” text</a:t>
            </a:r>
            <a:endParaRPr/>
          </a:p>
        </p:txBody>
      </p:sp>
      <p:sp>
        <p:nvSpPr>
          <p:cNvPr id="256" name="Google Shape;256;p20"/>
          <p:cNvSpPr/>
          <p:nvPr/>
        </p:nvSpPr>
        <p:spPr>
          <a:xfrm>
            <a:off x="1687200" y="1334600"/>
            <a:ext cx="1078500" cy="1057800"/>
          </a:xfrm>
          <a:prstGeom prst="ellipse">
            <a:avLst/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Betty Bloom-er</a:t>
            </a:r>
            <a:endParaRPr/>
          </a:p>
        </p:txBody>
      </p:sp>
      <p:sp>
        <p:nvSpPr>
          <p:cNvPr id="257" name="Google Shape;257;p20"/>
          <p:cNvSpPr/>
          <p:nvPr/>
        </p:nvSpPr>
        <p:spPr>
          <a:xfrm>
            <a:off x="5797725" y="1334600"/>
            <a:ext cx="1078500" cy="1057800"/>
          </a:xfrm>
          <a:prstGeom prst="ellipse">
            <a:avLst/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Repub-lican Party</a:t>
            </a:r>
            <a:endParaRPr/>
          </a:p>
        </p:txBody>
      </p:sp>
      <p:sp>
        <p:nvSpPr>
          <p:cNvPr id="258" name="Google Shape;258;p20"/>
          <p:cNvSpPr/>
          <p:nvPr/>
        </p:nvSpPr>
        <p:spPr>
          <a:xfrm>
            <a:off x="3688525" y="2436875"/>
            <a:ext cx="1078500" cy="1057800"/>
          </a:xfrm>
          <a:prstGeom prst="ellipse">
            <a:avLst/>
          </a:prstGeom>
          <a:solidFill>
            <a:srgbClr val="E0E0E0"/>
          </a:solidFill>
          <a:ln cap="flat" cmpd="sng" w="38100">
            <a:solidFill>
              <a:srgbClr val="E0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Ford (presi-dent)</a:t>
            </a:r>
            <a:endParaRPr/>
          </a:p>
        </p:txBody>
      </p:sp>
      <p:sp>
        <p:nvSpPr>
          <p:cNvPr id="259" name="Google Shape;259;p20"/>
          <p:cNvSpPr/>
          <p:nvPr/>
        </p:nvSpPr>
        <p:spPr>
          <a:xfrm>
            <a:off x="5797725" y="3619200"/>
            <a:ext cx="1078500" cy="1057800"/>
          </a:xfrm>
          <a:prstGeom prst="ellipse">
            <a:avLst/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Nixon (presi-dent)</a:t>
            </a:r>
            <a:endParaRPr/>
          </a:p>
        </p:txBody>
      </p:sp>
      <p:sp>
        <p:nvSpPr>
          <p:cNvPr id="260" name="Google Shape;260;p20"/>
          <p:cNvSpPr/>
          <p:nvPr/>
        </p:nvSpPr>
        <p:spPr>
          <a:xfrm>
            <a:off x="8065500" y="202475"/>
            <a:ext cx="1078500" cy="1057800"/>
          </a:xfrm>
          <a:prstGeom prst="ellipse">
            <a:avLst/>
          </a:prstGeom>
          <a:solidFill>
            <a:srgbClr val="E0E0E0"/>
          </a:solidFill>
          <a:ln cap="flat" cmpd="sng" w="38100">
            <a:solidFill>
              <a:srgbClr val="E0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1854</a:t>
            </a:r>
            <a:endParaRPr/>
          </a:p>
        </p:txBody>
      </p:sp>
      <p:sp>
        <p:nvSpPr>
          <p:cNvPr id="261" name="Google Shape;261;p20"/>
          <p:cNvSpPr/>
          <p:nvPr/>
        </p:nvSpPr>
        <p:spPr>
          <a:xfrm>
            <a:off x="1687200" y="3619200"/>
            <a:ext cx="1078500" cy="1057800"/>
          </a:xfrm>
          <a:prstGeom prst="ellipse">
            <a:avLst/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1913</a:t>
            </a:r>
            <a:endParaRPr/>
          </a:p>
        </p:txBody>
      </p:sp>
      <p:sp>
        <p:nvSpPr>
          <p:cNvPr id="262" name="Google Shape;262;p20"/>
          <p:cNvSpPr/>
          <p:nvPr/>
        </p:nvSpPr>
        <p:spPr>
          <a:xfrm>
            <a:off x="7641050" y="2436875"/>
            <a:ext cx="1078500" cy="1057800"/>
          </a:xfrm>
          <a:prstGeom prst="ellipse">
            <a:avLst/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Yorba Linda</a:t>
            </a:r>
            <a:endParaRPr baseline="30000"/>
          </a:p>
        </p:txBody>
      </p:sp>
      <p:sp>
        <p:nvSpPr>
          <p:cNvPr id="263" name="Google Shape;263;p20"/>
          <p:cNvSpPr/>
          <p:nvPr/>
        </p:nvSpPr>
        <p:spPr>
          <a:xfrm>
            <a:off x="-455125" y="2431475"/>
            <a:ext cx="1078500" cy="1057800"/>
          </a:xfrm>
          <a:prstGeom prst="ellipse">
            <a:avLst/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Chica-go</a:t>
            </a:r>
            <a:endParaRPr/>
          </a:p>
        </p:txBody>
      </p:sp>
      <p:cxnSp>
        <p:nvCxnSpPr>
          <p:cNvPr id="264" name="Google Shape;264;p20"/>
          <p:cNvCxnSpPr>
            <a:stCxn id="258" idx="7"/>
            <a:endCxn id="257" idx="2"/>
          </p:cNvCxnSpPr>
          <p:nvPr/>
        </p:nvCxnSpPr>
        <p:spPr>
          <a:xfrm flipH="1" rot="10800000">
            <a:off x="4609082" y="1863386"/>
            <a:ext cx="1188600" cy="7284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20"/>
          <p:cNvCxnSpPr>
            <a:stCxn id="258" idx="3"/>
            <a:endCxn id="261" idx="6"/>
          </p:cNvCxnSpPr>
          <p:nvPr/>
        </p:nvCxnSpPr>
        <p:spPr>
          <a:xfrm flipH="1">
            <a:off x="2765568" y="3339764"/>
            <a:ext cx="1080900" cy="8082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20"/>
          <p:cNvCxnSpPr>
            <a:stCxn id="258" idx="1"/>
            <a:endCxn id="256" idx="6"/>
          </p:cNvCxnSpPr>
          <p:nvPr/>
        </p:nvCxnSpPr>
        <p:spPr>
          <a:xfrm rot="10800000">
            <a:off x="2765568" y="1863386"/>
            <a:ext cx="1080900" cy="7284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20"/>
          <p:cNvCxnSpPr>
            <a:stCxn id="256" idx="2"/>
            <a:endCxn id="263" idx="7"/>
          </p:cNvCxnSpPr>
          <p:nvPr/>
        </p:nvCxnSpPr>
        <p:spPr>
          <a:xfrm flipH="1">
            <a:off x="465300" y="1863500"/>
            <a:ext cx="1221900" cy="7230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20"/>
          <p:cNvCxnSpPr>
            <a:stCxn id="257" idx="7"/>
            <a:endCxn id="260" idx="2"/>
          </p:cNvCxnSpPr>
          <p:nvPr/>
        </p:nvCxnSpPr>
        <p:spPr>
          <a:xfrm flipH="1" rot="10800000">
            <a:off x="6718282" y="731411"/>
            <a:ext cx="1347300" cy="7581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p20"/>
          <p:cNvSpPr txBox="1"/>
          <p:nvPr/>
        </p:nvSpPr>
        <p:spPr>
          <a:xfrm rot="-1842026">
            <a:off x="4374667" y="1951308"/>
            <a:ext cx="1309766" cy="453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political party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0" name="Google Shape;270;p20"/>
          <p:cNvSpPr txBox="1"/>
          <p:nvPr/>
        </p:nvSpPr>
        <p:spPr>
          <a:xfrm rot="-1825690">
            <a:off x="6762793" y="765792"/>
            <a:ext cx="1188846" cy="4538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founded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1" name="Google Shape;271;p20"/>
          <p:cNvSpPr txBox="1"/>
          <p:nvPr/>
        </p:nvSpPr>
        <p:spPr>
          <a:xfrm rot="-1810516">
            <a:off x="593745" y="1707531"/>
            <a:ext cx="1188906" cy="4538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born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72" name="Google Shape;272;p20"/>
          <p:cNvCxnSpPr>
            <a:stCxn id="259" idx="4"/>
          </p:cNvCxnSpPr>
          <p:nvPr/>
        </p:nvCxnSpPr>
        <p:spPr>
          <a:xfrm>
            <a:off x="6336975" y="4677000"/>
            <a:ext cx="25800" cy="11334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20"/>
          <p:cNvCxnSpPr>
            <a:stCxn id="261" idx="3"/>
          </p:cNvCxnSpPr>
          <p:nvPr/>
        </p:nvCxnSpPr>
        <p:spPr>
          <a:xfrm flipH="1">
            <a:off x="819143" y="4522089"/>
            <a:ext cx="1026000" cy="8910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20"/>
          <p:cNvSpPr txBox="1"/>
          <p:nvPr/>
        </p:nvSpPr>
        <p:spPr>
          <a:xfrm rot="2095755">
            <a:off x="2857944" y="1907973"/>
            <a:ext cx="1188862" cy="4539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spouse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5" name="Google Shape;275;p20"/>
          <p:cNvSpPr txBox="1"/>
          <p:nvPr/>
        </p:nvSpPr>
        <p:spPr>
          <a:xfrm rot="-2229199">
            <a:off x="2675574" y="3355065"/>
            <a:ext cx="1188675" cy="4537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born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6" name="Google Shape;276;p20"/>
          <p:cNvSpPr txBox="1"/>
          <p:nvPr/>
        </p:nvSpPr>
        <p:spPr>
          <a:xfrm rot="5399219">
            <a:off x="5482917" y="2826050"/>
            <a:ext cx="13212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political party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77" name="Google Shape;277;p20"/>
          <p:cNvCxnSpPr/>
          <p:nvPr/>
        </p:nvCxnSpPr>
        <p:spPr>
          <a:xfrm rot="10800000">
            <a:off x="6336975" y="2392400"/>
            <a:ext cx="0" cy="12267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20"/>
          <p:cNvCxnSpPr>
            <a:stCxn id="259" idx="7"/>
            <a:endCxn id="262" idx="2"/>
          </p:cNvCxnSpPr>
          <p:nvPr/>
        </p:nvCxnSpPr>
        <p:spPr>
          <a:xfrm flipH="1" rot="10800000">
            <a:off x="6718282" y="2965911"/>
            <a:ext cx="922800" cy="8082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20"/>
          <p:cNvSpPr txBox="1"/>
          <p:nvPr/>
        </p:nvSpPr>
        <p:spPr>
          <a:xfrm rot="-2476542">
            <a:off x="6410494" y="3098382"/>
            <a:ext cx="1188753" cy="453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born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Pipeline</a:t>
            </a:r>
            <a:endParaRPr/>
          </a:p>
        </p:txBody>
      </p:sp>
      <p:pic>
        <p:nvPicPr>
          <p:cNvPr id="285" name="Google Shape;2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225" y="1087800"/>
            <a:ext cx="510554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